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1"/>
  </p:notesMasterIdLst>
  <p:handoutMasterIdLst>
    <p:handoutMasterId r:id="rId12"/>
  </p:handoutMasterIdLst>
  <p:sldIdLst>
    <p:sldId id="273" r:id="rId3"/>
    <p:sldId id="274" r:id="rId4"/>
    <p:sldId id="275" r:id="rId5"/>
    <p:sldId id="276" r:id="rId6"/>
    <p:sldId id="278" r:id="rId7"/>
    <p:sldId id="288" r:id="rId8"/>
    <p:sldId id="289" r:id="rId9"/>
    <p:sldId id="290"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7846" autoAdjust="0"/>
  </p:normalViewPr>
  <p:slideViewPr>
    <p:cSldViewPr>
      <p:cViewPr>
        <p:scale>
          <a:sx n="69" d="100"/>
          <a:sy n="69" d="100"/>
        </p:scale>
        <p:origin x="-3552" y="-161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1" d="100"/>
        <a:sy n="51"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0571" tIns="45286" rIns="90571" bIns="45286"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0571" tIns="45286" rIns="90571" bIns="45286" rtlCol="0"/>
          <a:lstStyle>
            <a:lvl1pPr algn="r">
              <a:defRPr sz="1200"/>
            </a:lvl1pPr>
          </a:lstStyle>
          <a:p>
            <a:pPr>
              <a:defRPr/>
            </a:pPr>
            <a:fld id="{6335A255-D277-4906-849F-A67C6650C6E8}" type="datetimeFigureOut">
              <a:rPr lang="en-US"/>
              <a:pPr>
                <a:defRPr/>
              </a:pPr>
              <a:t>3/19/2012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0571" tIns="45286" rIns="90571" bIns="45286"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0571" tIns="45286" rIns="90571" bIns="45286" rtlCol="0" anchor="b"/>
          <a:lstStyle>
            <a:lvl1pPr algn="r">
              <a:defRPr sz="1200"/>
            </a:lvl1pPr>
          </a:lstStyle>
          <a:p>
            <a:pPr>
              <a:defRPr/>
            </a:pPr>
            <a:fld id="{7CC17CB0-CF09-443F-93FD-3F47D4A28F41}" type="slidenum">
              <a:rPr lang="en-US"/>
              <a:pPr>
                <a:defRPr/>
              </a:pPr>
              <a:t>‹#›</a:t>
            </a:fld>
            <a:endParaRPr lang="en-US"/>
          </a:p>
        </p:txBody>
      </p:sp>
    </p:spTree>
    <p:extLst>
      <p:ext uri="{BB962C8B-B14F-4D97-AF65-F5344CB8AC3E}">
        <p14:creationId xmlns:p14="http://schemas.microsoft.com/office/powerpoint/2010/main" val="4227690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32" tIns="45716" rIns="91432" bIns="45716"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32" tIns="45716" rIns="91432" bIns="45716" rtlCol="0"/>
          <a:lstStyle>
            <a:lvl1pPr algn="r">
              <a:defRPr sz="1200"/>
            </a:lvl1pPr>
          </a:lstStyle>
          <a:p>
            <a:pPr>
              <a:defRPr/>
            </a:pPr>
            <a:fld id="{B2B3C699-E7E1-46F0-A9BA-D5C11FDBB8F0}" type="datetimeFigureOut">
              <a:rPr lang="en-US"/>
              <a:pPr>
                <a:defRPr/>
              </a:pPr>
              <a:t>3/19/2012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32" tIns="45716" rIns="91432" bIns="45716"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32" tIns="45716" rIns="91432" bIns="45716"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32" tIns="45716" rIns="91432" bIns="45716"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32" tIns="45716" rIns="91432" bIns="45716" rtlCol="0" anchor="b"/>
          <a:lstStyle>
            <a:lvl1pPr algn="r">
              <a:defRPr sz="1200"/>
            </a:lvl1pPr>
          </a:lstStyle>
          <a:p>
            <a:pPr>
              <a:defRPr/>
            </a:pPr>
            <a:fld id="{FDE41B26-D900-46C5-968C-3129A0E796D6}" type="slidenum">
              <a:rPr lang="en-US"/>
              <a:pPr>
                <a:defRPr/>
              </a:pPr>
              <a:t>‹#›</a:t>
            </a:fld>
            <a:endParaRPr lang="en-US"/>
          </a:p>
        </p:txBody>
      </p:sp>
    </p:spTree>
    <p:extLst>
      <p:ext uri="{BB962C8B-B14F-4D97-AF65-F5344CB8AC3E}">
        <p14:creationId xmlns:p14="http://schemas.microsoft.com/office/powerpoint/2010/main" val="4288644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6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vmlDrawing" Target="../drawings/vmlDrawing2.vml"/><Relationship Id="rId5" Type="http://schemas.openxmlformats.org/officeDocument/2006/relationships/image" Target="../media/image1.png"/><Relationship Id="rId4" Type="http://schemas.openxmlformats.org/officeDocument/2006/relationships/oleObject" Target="../embeddings/oleObject2.bin"/></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vmlDrawing" Target="../drawings/vmlDrawing3.vml"/><Relationship Id="rId5" Type="http://schemas.openxmlformats.org/officeDocument/2006/relationships/image" Target="../media/image1.png"/><Relationship Id="rId4" Type="http://schemas.openxmlformats.org/officeDocument/2006/relationships/oleObject" Target="../embeddings/oleObject3.bin"/></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vmlDrawing" Target="../drawings/vmlDrawing4.vml"/><Relationship Id="rId5" Type="http://schemas.openxmlformats.org/officeDocument/2006/relationships/image" Target="../media/image1.png"/><Relationship Id="rId4" Type="http://schemas.openxmlformats.org/officeDocument/2006/relationships/oleObject" Target="../embeddings/oleObject4.bin"/></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vmlDrawing" Target="../drawings/vmlDrawing5.vml"/><Relationship Id="rId5" Type="http://schemas.openxmlformats.org/officeDocument/2006/relationships/image" Target="../media/image1.png"/><Relationship Id="rId4" Type="http://schemas.openxmlformats.org/officeDocument/2006/relationships/oleObject" Target="../embeddings/oleObject5.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83EC695-E14A-4D58-87A2-F5B30A4E9612}" type="datetimeFigureOut">
              <a:rPr lang="en-US"/>
              <a:pPr>
                <a:defRPr/>
              </a:pPr>
              <a:t>3/19/2012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C4B9800-5D27-4CED-9EF8-C7F9DC34BC3D}"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88F97FB-8634-410C-A0A9-98F0DE421297}" type="datetimeFigureOut">
              <a:rPr lang="en-US"/>
              <a:pPr>
                <a:defRPr/>
              </a:pPr>
              <a:t>3/19/2012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60AFFE9-1235-43BD-9F47-9249A67FC1A6}"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81CA823-7D2F-4704-87E2-36DC5C93541E}" type="datetimeFigureOut">
              <a:rPr lang="en-US"/>
              <a:pPr>
                <a:defRPr/>
              </a:pPr>
              <a:t>3/19/2012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30EA61C-6DAB-423D-94F2-E4B6EA033EBF}"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Rectangle 43"/>
          <p:cNvSpPr>
            <a:spLocks noChangeArrowheads="1"/>
          </p:cNvSpPr>
          <p:nvPr userDrawn="1"/>
        </p:nvSpPr>
        <p:spPr bwMode="auto">
          <a:xfrm>
            <a:off x="0" y="739775"/>
            <a:ext cx="9144000" cy="55563"/>
          </a:xfrm>
          <a:prstGeom prst="rect">
            <a:avLst/>
          </a:prstGeom>
          <a:solidFill>
            <a:schemeClr val="accent1">
              <a:lumMod val="50000"/>
            </a:schemeClr>
          </a:solidFill>
          <a:ln w="9525">
            <a:noFill/>
            <a:miter lim="800000"/>
            <a:headEnd/>
            <a:tailEnd/>
          </a:ln>
          <a:effectLst/>
        </p:spPr>
        <p:txBody>
          <a:bodyPr wrap="none" anchor="ctr"/>
          <a:lstStyle/>
          <a:p>
            <a:pPr algn="ctr" eaLnBrk="0" hangingPunct="0">
              <a:defRPr/>
            </a:pPr>
            <a:endParaRPr lang="en-US" sz="2800">
              <a:solidFill>
                <a:srgbClr val="000000"/>
              </a:solidFill>
              <a:latin typeface="Arial" pitchFamily="34" charset="0"/>
            </a:endParaRPr>
          </a:p>
        </p:txBody>
      </p:sp>
      <p:pic>
        <p:nvPicPr>
          <p:cNvPr id="4" name="Picture 42"/>
          <p:cNvPicPr>
            <a:picLocks noChangeAspect="1" noChangeArrowheads="1"/>
          </p:cNvPicPr>
          <p:nvPr userDrawn="1"/>
        </p:nvPicPr>
        <p:blipFill>
          <a:blip r:embed="rId3" cstate="print"/>
          <a:srcRect l="29445" r="60834"/>
          <a:stretch>
            <a:fillRect/>
          </a:stretch>
        </p:blipFill>
        <p:spPr bwMode="auto">
          <a:xfrm>
            <a:off x="0" y="-3175"/>
            <a:ext cx="795338" cy="6861175"/>
          </a:xfrm>
          <a:prstGeom prst="rect">
            <a:avLst/>
          </a:prstGeom>
          <a:noFill/>
          <a:ln w="9525">
            <a:noFill/>
            <a:miter lim="800000"/>
            <a:headEnd/>
            <a:tailEnd/>
          </a:ln>
        </p:spPr>
      </p:pic>
      <p:graphicFrame>
        <p:nvGraphicFramePr>
          <p:cNvPr id="5" name="Object 46"/>
          <p:cNvGraphicFramePr>
            <a:graphicFrameLocks noChangeAspect="1"/>
          </p:cNvGraphicFramePr>
          <p:nvPr/>
        </p:nvGraphicFramePr>
        <p:xfrm>
          <a:off x="11113" y="152400"/>
          <a:ext cx="771525" cy="633413"/>
        </p:xfrm>
        <a:graphic>
          <a:graphicData uri="http://schemas.openxmlformats.org/presentationml/2006/ole">
            <mc:AlternateContent xmlns:mc="http://schemas.openxmlformats.org/markup-compatibility/2006">
              <mc:Choice xmlns:v="urn:schemas-microsoft-com:vml" Requires="v">
                <p:oleObj spid="_x0000_s41988" name="Photo Editor Photo" r:id="rId4" imgW="1219370" imgH="1000000" progId="">
                  <p:embed/>
                </p:oleObj>
              </mc:Choice>
              <mc:Fallback>
                <p:oleObj name="Photo Editor Photo" r:id="rId4" imgW="1219370" imgH="1000000" progId="">
                  <p:embed/>
                  <p:pic>
                    <p:nvPicPr>
                      <p:cNvPr id="0" name="Object 4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3" y="152400"/>
                        <a:ext cx="771525" cy="633413"/>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pic>
                </p:oleObj>
              </mc:Fallback>
            </mc:AlternateContent>
          </a:graphicData>
        </a:graphic>
      </p:graphicFrame>
      <p:sp>
        <p:nvSpPr>
          <p:cNvPr id="2" name="Title 1"/>
          <p:cNvSpPr>
            <a:spLocks noGrp="1"/>
          </p:cNvSpPr>
          <p:nvPr>
            <p:ph type="title"/>
          </p:nvPr>
        </p:nvSpPr>
        <p:spPr/>
        <p:txBody>
          <a:bodyPr/>
          <a:lstStyle>
            <a:lvl1pPr>
              <a:defRPr sz="2800"/>
            </a:lvl1pPr>
          </a:lstStyle>
          <a:p>
            <a:r>
              <a:rPr lang="en-US" dirty="0" smtClean="0"/>
              <a:t>Click to edit Master title style</a:t>
            </a:r>
            <a:endParaRPr lang="en-US" dirty="0"/>
          </a:p>
        </p:txBody>
      </p:sp>
      <p:sp>
        <p:nvSpPr>
          <p:cNvPr id="6" name="Rectangle 8"/>
          <p:cNvSpPr>
            <a:spLocks noGrp="1" noChangeArrowheads="1"/>
          </p:cNvSpPr>
          <p:nvPr>
            <p:ph type="ftr" sz="quarter" idx="10"/>
          </p:nvPr>
        </p:nvSpPr>
        <p:spPr/>
        <p:txBody>
          <a:bodyPr/>
          <a:lstStyle>
            <a:lvl1pPr algn="l">
              <a:defRPr/>
            </a:lvl1pPr>
          </a:lstStyle>
          <a:p>
            <a:pPr>
              <a:defRPr/>
            </a:pPr>
            <a:endParaRPr lang="en-US"/>
          </a:p>
        </p:txBody>
      </p:sp>
      <p:sp>
        <p:nvSpPr>
          <p:cNvPr id="7" name="Rectangle 9"/>
          <p:cNvSpPr>
            <a:spLocks noGrp="1" noChangeArrowheads="1"/>
          </p:cNvSpPr>
          <p:nvPr>
            <p:ph type="sldNum" sz="quarter" idx="11"/>
          </p:nvPr>
        </p:nvSpPr>
        <p:spPr/>
        <p:txBody>
          <a:bodyPr/>
          <a:lstStyle>
            <a:lvl1pPr>
              <a:defRPr/>
            </a:lvl1pPr>
          </a:lstStyle>
          <a:p>
            <a:pPr>
              <a:defRPr/>
            </a:pPr>
            <a:fld id="{785A512B-350C-4F20-B669-99ACC9AF4D75}" type="slidenum">
              <a:rPr lang="en-US"/>
              <a:pPr>
                <a:defRPr/>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Rectangle 43"/>
          <p:cNvSpPr>
            <a:spLocks noChangeArrowheads="1"/>
          </p:cNvSpPr>
          <p:nvPr userDrawn="1"/>
        </p:nvSpPr>
        <p:spPr bwMode="auto">
          <a:xfrm>
            <a:off x="0" y="739775"/>
            <a:ext cx="9144000" cy="55563"/>
          </a:xfrm>
          <a:prstGeom prst="rect">
            <a:avLst/>
          </a:prstGeom>
          <a:solidFill>
            <a:schemeClr val="accent1">
              <a:lumMod val="50000"/>
            </a:schemeClr>
          </a:solidFill>
          <a:ln w="9525">
            <a:noFill/>
            <a:miter lim="800000"/>
            <a:headEnd/>
            <a:tailEnd/>
          </a:ln>
          <a:effectLst/>
        </p:spPr>
        <p:txBody>
          <a:bodyPr wrap="none" anchor="ctr"/>
          <a:lstStyle/>
          <a:p>
            <a:pPr algn="ctr" eaLnBrk="0" hangingPunct="0">
              <a:defRPr/>
            </a:pPr>
            <a:endParaRPr lang="en-US" sz="2800">
              <a:solidFill>
                <a:srgbClr val="000000"/>
              </a:solidFill>
              <a:latin typeface="Arial" pitchFamily="34" charset="0"/>
            </a:endParaRPr>
          </a:p>
        </p:txBody>
      </p:sp>
      <p:pic>
        <p:nvPicPr>
          <p:cNvPr id="3" name="Picture 42"/>
          <p:cNvPicPr>
            <a:picLocks noChangeAspect="1" noChangeArrowheads="1"/>
          </p:cNvPicPr>
          <p:nvPr userDrawn="1"/>
        </p:nvPicPr>
        <p:blipFill>
          <a:blip r:embed="rId3" cstate="print"/>
          <a:srcRect l="29445" r="60834"/>
          <a:stretch>
            <a:fillRect/>
          </a:stretch>
        </p:blipFill>
        <p:spPr bwMode="auto">
          <a:xfrm>
            <a:off x="0" y="-3175"/>
            <a:ext cx="795338" cy="6861175"/>
          </a:xfrm>
          <a:prstGeom prst="rect">
            <a:avLst/>
          </a:prstGeom>
          <a:noFill/>
          <a:ln w="9525">
            <a:noFill/>
            <a:miter lim="800000"/>
            <a:headEnd/>
            <a:tailEnd/>
          </a:ln>
        </p:spPr>
      </p:pic>
      <p:graphicFrame>
        <p:nvGraphicFramePr>
          <p:cNvPr id="4" name="Object 46"/>
          <p:cNvGraphicFramePr>
            <a:graphicFrameLocks noChangeAspect="1"/>
          </p:cNvGraphicFramePr>
          <p:nvPr/>
        </p:nvGraphicFramePr>
        <p:xfrm>
          <a:off x="11113" y="152400"/>
          <a:ext cx="771525" cy="633413"/>
        </p:xfrm>
        <a:graphic>
          <a:graphicData uri="http://schemas.openxmlformats.org/presentationml/2006/ole">
            <mc:AlternateContent xmlns:mc="http://schemas.openxmlformats.org/markup-compatibility/2006">
              <mc:Choice xmlns:v="urn:schemas-microsoft-com:vml" Requires="v">
                <p:oleObj spid="_x0000_s43012" name="Photo Editor Photo" r:id="rId4" imgW="1219370" imgH="1000000" progId="">
                  <p:embed/>
                </p:oleObj>
              </mc:Choice>
              <mc:Fallback>
                <p:oleObj name="Photo Editor Photo" r:id="rId4" imgW="1219370" imgH="1000000" progId="">
                  <p:embed/>
                  <p:pic>
                    <p:nvPicPr>
                      <p:cNvPr id="0" name="Object 4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3" y="152400"/>
                        <a:ext cx="771525" cy="633413"/>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pic>
                </p:oleObj>
              </mc:Fallback>
            </mc:AlternateContent>
          </a:graphicData>
        </a:graphic>
      </p:graphicFrame>
      <p:sp>
        <p:nvSpPr>
          <p:cNvPr id="5" name="Rectangle 8"/>
          <p:cNvSpPr>
            <a:spLocks noGrp="1" noChangeArrowheads="1"/>
          </p:cNvSpPr>
          <p:nvPr>
            <p:ph type="ftr" sz="quarter" idx="10"/>
          </p:nvPr>
        </p:nvSpPr>
        <p:spPr/>
        <p:txBody>
          <a:bodyPr/>
          <a:lstStyle>
            <a:lvl1pPr algn="l">
              <a:defRPr/>
            </a:lvl1pPr>
          </a:lstStyle>
          <a:p>
            <a:pPr>
              <a:defRPr/>
            </a:pPr>
            <a:endParaRPr lang="en-US"/>
          </a:p>
        </p:txBody>
      </p:sp>
      <p:sp>
        <p:nvSpPr>
          <p:cNvPr id="6" name="Rectangle 9"/>
          <p:cNvSpPr>
            <a:spLocks noGrp="1" noChangeArrowheads="1"/>
          </p:cNvSpPr>
          <p:nvPr>
            <p:ph type="sldNum" sz="quarter" idx="11"/>
          </p:nvPr>
        </p:nvSpPr>
        <p:spPr/>
        <p:txBody>
          <a:bodyPr/>
          <a:lstStyle>
            <a:lvl1pPr>
              <a:defRPr/>
            </a:lvl1pPr>
          </a:lstStyle>
          <a:p>
            <a:pPr>
              <a:defRPr/>
            </a:pPr>
            <a:fld id="{C1FA73CB-CAC4-4CD9-8A12-23E2E8EAFDA0}" type="slidenum">
              <a:rPr lang="en-US"/>
              <a:pPr>
                <a:defRPr/>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4" name="Rectangle 43"/>
          <p:cNvSpPr>
            <a:spLocks noChangeArrowheads="1"/>
          </p:cNvSpPr>
          <p:nvPr/>
        </p:nvSpPr>
        <p:spPr bwMode="auto">
          <a:xfrm>
            <a:off x="0" y="739775"/>
            <a:ext cx="9144000" cy="55563"/>
          </a:xfrm>
          <a:prstGeom prst="rect">
            <a:avLst/>
          </a:prstGeom>
          <a:solidFill>
            <a:schemeClr val="accent1">
              <a:lumMod val="50000"/>
            </a:schemeClr>
          </a:solidFill>
          <a:ln w="9525">
            <a:noFill/>
            <a:miter lim="800000"/>
            <a:headEnd/>
            <a:tailEnd/>
          </a:ln>
          <a:effectLst/>
        </p:spPr>
        <p:txBody>
          <a:bodyPr wrap="none" anchor="ctr"/>
          <a:lstStyle/>
          <a:p>
            <a:pPr algn="ctr" eaLnBrk="0" hangingPunct="0">
              <a:defRPr/>
            </a:pPr>
            <a:endParaRPr lang="en-US" sz="2800">
              <a:solidFill>
                <a:srgbClr val="000000"/>
              </a:solidFill>
              <a:latin typeface="Arial" pitchFamily="34" charset="0"/>
            </a:endParaRPr>
          </a:p>
        </p:txBody>
      </p:sp>
      <p:pic>
        <p:nvPicPr>
          <p:cNvPr id="5" name="Picture 42"/>
          <p:cNvPicPr>
            <a:picLocks noChangeAspect="1" noChangeArrowheads="1"/>
          </p:cNvPicPr>
          <p:nvPr/>
        </p:nvPicPr>
        <p:blipFill>
          <a:blip r:embed="rId3" cstate="print"/>
          <a:srcRect l="29445" r="60834"/>
          <a:stretch>
            <a:fillRect/>
          </a:stretch>
        </p:blipFill>
        <p:spPr bwMode="auto">
          <a:xfrm>
            <a:off x="0" y="-3175"/>
            <a:ext cx="795338" cy="6861175"/>
          </a:xfrm>
          <a:prstGeom prst="rect">
            <a:avLst/>
          </a:prstGeom>
          <a:noFill/>
          <a:ln w="9525">
            <a:noFill/>
            <a:miter lim="800000"/>
            <a:headEnd/>
            <a:tailEnd/>
          </a:ln>
        </p:spPr>
      </p:pic>
      <p:graphicFrame>
        <p:nvGraphicFramePr>
          <p:cNvPr id="6" name="Object 46"/>
          <p:cNvGraphicFramePr>
            <a:graphicFrameLocks noChangeAspect="1"/>
          </p:cNvGraphicFramePr>
          <p:nvPr/>
        </p:nvGraphicFramePr>
        <p:xfrm>
          <a:off x="11113" y="152400"/>
          <a:ext cx="771525" cy="633413"/>
        </p:xfrm>
        <a:graphic>
          <a:graphicData uri="http://schemas.openxmlformats.org/presentationml/2006/ole">
            <mc:AlternateContent xmlns:mc="http://schemas.openxmlformats.org/markup-compatibility/2006">
              <mc:Choice xmlns:v="urn:schemas-microsoft-com:vml" Requires="v">
                <p:oleObj spid="_x0000_s44036" name="Photo Editor Photo" r:id="rId4" imgW="1219370" imgH="1000000" progId="">
                  <p:embed/>
                </p:oleObj>
              </mc:Choice>
              <mc:Fallback>
                <p:oleObj name="Photo Editor Photo" r:id="rId4" imgW="1219370" imgH="1000000" progId="">
                  <p:embed/>
                  <p:pic>
                    <p:nvPicPr>
                      <p:cNvPr id="0" name="Object 4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3" y="152400"/>
                        <a:ext cx="771525" cy="633413"/>
                      </a:xfrm>
                      <a:prstGeom prst="rect">
                        <a:avLst/>
                      </a:prstGeom>
                      <a:noFill/>
                      <a:ln>
                        <a:noFill/>
                      </a:ln>
                      <a:effectLst/>
                      <a:extLst>
                        <a:ext uri="{909E8E84-426E-40DD-AFC4-6F175D3DCCD1}">
                          <a14:hiddenFill xmlns:a14="http://schemas.microsoft.com/office/drawing/2010/main">
                            <a:solidFill>
                              <a:srgbClr val="00AE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919191">
                                  <a:alpha val="50000"/>
                                </a:srgbClr>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457200" y="6245225"/>
            <a:ext cx="2133600" cy="476250"/>
          </a:xfrm>
          <a:prstGeom prst="rect">
            <a:avLst/>
          </a:prstGeom>
        </p:spPr>
        <p:txBody>
          <a:bodyPr/>
          <a:lstStyle>
            <a:lvl1pPr algn="ctr" eaLnBrk="0" hangingPunct="0">
              <a:defRPr sz="2800">
                <a:solidFill>
                  <a:srgbClr val="000000"/>
                </a:solidFill>
              </a:defRPr>
            </a:lvl1pPr>
          </a:lstStyle>
          <a:p>
            <a:pPr>
              <a:defRPr/>
            </a:pPr>
            <a:endParaRPr lang="en-US"/>
          </a:p>
        </p:txBody>
      </p:sp>
      <p:sp>
        <p:nvSpPr>
          <p:cNvPr id="8" name="Footer Placeholder 4"/>
          <p:cNvSpPr>
            <a:spLocks noGrp="1"/>
          </p:cNvSpPr>
          <p:nvPr>
            <p:ph type="ftr" sz="quarter" idx="11"/>
          </p:nvPr>
        </p:nvSpPr>
        <p:spPr/>
        <p:txBody>
          <a:bodyPr/>
          <a:lstStyle>
            <a:lvl1pPr algn="l">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FFCA222-F267-4692-B0E8-F144C68D13A8}"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4" name="Rectangle 43"/>
          <p:cNvSpPr>
            <a:spLocks noChangeArrowheads="1"/>
          </p:cNvSpPr>
          <p:nvPr userDrawn="1"/>
        </p:nvSpPr>
        <p:spPr bwMode="auto">
          <a:xfrm>
            <a:off x="0" y="739775"/>
            <a:ext cx="9144000" cy="55563"/>
          </a:xfrm>
          <a:prstGeom prst="rect">
            <a:avLst/>
          </a:prstGeom>
          <a:solidFill>
            <a:schemeClr val="accent1">
              <a:lumMod val="50000"/>
            </a:schemeClr>
          </a:solidFill>
          <a:ln w="9525">
            <a:noFill/>
            <a:miter lim="800000"/>
            <a:headEnd/>
            <a:tailEnd/>
          </a:ln>
          <a:effectLst/>
        </p:spPr>
        <p:txBody>
          <a:bodyPr wrap="none" anchor="ctr"/>
          <a:lstStyle/>
          <a:p>
            <a:pPr algn="ctr" eaLnBrk="0" hangingPunct="0">
              <a:defRPr/>
            </a:pPr>
            <a:endParaRPr lang="en-US" sz="2800">
              <a:solidFill>
                <a:srgbClr val="000000"/>
              </a:solidFill>
              <a:latin typeface="Arial" pitchFamily="34" charset="0"/>
            </a:endParaRPr>
          </a:p>
        </p:txBody>
      </p:sp>
      <p:pic>
        <p:nvPicPr>
          <p:cNvPr id="5" name="Picture 42"/>
          <p:cNvPicPr>
            <a:picLocks noChangeAspect="1" noChangeArrowheads="1"/>
          </p:cNvPicPr>
          <p:nvPr userDrawn="1"/>
        </p:nvPicPr>
        <p:blipFill>
          <a:blip r:embed="rId3" cstate="print"/>
          <a:srcRect l="29445" r="60834"/>
          <a:stretch>
            <a:fillRect/>
          </a:stretch>
        </p:blipFill>
        <p:spPr bwMode="auto">
          <a:xfrm>
            <a:off x="0" y="-3175"/>
            <a:ext cx="795338" cy="6861175"/>
          </a:xfrm>
          <a:prstGeom prst="rect">
            <a:avLst/>
          </a:prstGeom>
          <a:noFill/>
          <a:ln w="9525">
            <a:noFill/>
            <a:miter lim="800000"/>
            <a:headEnd/>
            <a:tailEnd/>
          </a:ln>
        </p:spPr>
      </p:pic>
      <p:sp>
        <p:nvSpPr>
          <p:cNvPr id="6" name="Rectangle 16"/>
          <p:cNvSpPr>
            <a:spLocks noChangeArrowheads="1"/>
          </p:cNvSpPr>
          <p:nvPr userDrawn="1"/>
        </p:nvSpPr>
        <p:spPr bwMode="auto">
          <a:xfrm>
            <a:off x="522288" y="1760538"/>
            <a:ext cx="7989887" cy="4192587"/>
          </a:xfrm>
          <a:prstGeom prst="rect">
            <a:avLst/>
          </a:prstGeom>
          <a:noFill/>
          <a:ln w="9525">
            <a:noFill/>
            <a:miter lim="800000"/>
            <a:headEnd/>
            <a:tailEnd/>
          </a:ln>
        </p:spPr>
        <p:txBody>
          <a:bodyPr wrap="none" anchor="ctr"/>
          <a:lstStyle/>
          <a:p>
            <a:pPr algn="ctr" eaLnBrk="0" hangingPunct="0">
              <a:defRPr/>
            </a:pPr>
            <a:endParaRPr lang="en-US" sz="2800">
              <a:solidFill>
                <a:srgbClr val="000000"/>
              </a:solidFill>
            </a:endParaRPr>
          </a:p>
        </p:txBody>
      </p:sp>
      <p:sp>
        <p:nvSpPr>
          <p:cNvPr id="7" name="Text Box 45"/>
          <p:cNvSpPr txBox="1">
            <a:spLocks noChangeArrowheads="1"/>
          </p:cNvSpPr>
          <p:nvPr userDrawn="1"/>
        </p:nvSpPr>
        <p:spPr bwMode="auto">
          <a:xfrm rot="16200000">
            <a:off x="-2516982" y="3599657"/>
            <a:ext cx="5802313" cy="400050"/>
          </a:xfrm>
          <a:prstGeom prst="rect">
            <a:avLst/>
          </a:prstGeom>
          <a:noFill/>
          <a:ln>
            <a:noFill/>
          </a:ln>
          <a:effectLst>
            <a:outerShdw dist="17961" dir="2700000" algn="ctr" rotWithShape="0">
              <a:schemeClr val="tx1"/>
            </a:outerShdw>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defRPr/>
            </a:pPr>
            <a:r>
              <a:rPr lang="en-US" sz="2000" b="1" smtClean="0">
                <a:solidFill>
                  <a:srgbClr val="FFFFFF"/>
                </a:solidFill>
              </a:rPr>
              <a:t>NASA EVM Capability Training Series</a:t>
            </a:r>
          </a:p>
        </p:txBody>
      </p:sp>
      <p:graphicFrame>
        <p:nvGraphicFramePr>
          <p:cNvPr id="8" name="Object 46"/>
          <p:cNvGraphicFramePr>
            <a:graphicFrameLocks noChangeAspect="1"/>
          </p:cNvGraphicFramePr>
          <p:nvPr/>
        </p:nvGraphicFramePr>
        <p:xfrm>
          <a:off x="11113" y="152400"/>
          <a:ext cx="771525" cy="633413"/>
        </p:xfrm>
        <a:graphic>
          <a:graphicData uri="http://schemas.openxmlformats.org/presentationml/2006/ole">
            <mc:AlternateContent xmlns:mc="http://schemas.openxmlformats.org/markup-compatibility/2006">
              <mc:Choice xmlns:v="urn:schemas-microsoft-com:vml" Requires="v">
                <p:oleObj spid="_x0000_s45060" name="Photo Editor Photo" r:id="rId4" imgW="1219370" imgH="1000000" progId="">
                  <p:embed/>
                </p:oleObj>
              </mc:Choice>
              <mc:Fallback>
                <p:oleObj name="Photo Editor Photo" r:id="rId4" imgW="1219370" imgH="1000000" progId="">
                  <p:embed/>
                  <p:pic>
                    <p:nvPicPr>
                      <p:cNvPr id="0" name="Object 4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3" y="152400"/>
                        <a:ext cx="771525" cy="633413"/>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pic>
                </p:oleObj>
              </mc:Fallback>
            </mc:AlternateContent>
          </a:graphicData>
        </a:graphic>
      </p:graphicFrame>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9" name="Rectangle 7"/>
          <p:cNvSpPr>
            <a:spLocks noGrp="1" noChangeArrowheads="1"/>
          </p:cNvSpPr>
          <p:nvPr>
            <p:ph type="dt" sz="half" idx="10"/>
          </p:nvPr>
        </p:nvSpPr>
        <p:spPr>
          <a:xfrm>
            <a:off x="414338" y="6572250"/>
            <a:ext cx="1905000" cy="228600"/>
          </a:xfrm>
          <a:prstGeom prst="rect">
            <a:avLst/>
          </a:prstGeom>
        </p:spPr>
        <p:txBody>
          <a:bodyPr/>
          <a:lstStyle>
            <a:lvl1pPr algn="ctr" eaLnBrk="0" hangingPunct="0">
              <a:defRPr sz="2800">
                <a:solidFill>
                  <a:srgbClr val="000000"/>
                </a:solidFill>
                <a:cs typeface="+mn-cs"/>
              </a:defRPr>
            </a:lvl1pPr>
          </a:lstStyle>
          <a:p>
            <a:pPr>
              <a:defRPr/>
            </a:pPr>
            <a:fld id="{1FFE7B3C-BE76-4CCA-9CDD-F375448BF23F}" type="datetime3">
              <a:rPr lang="en-US"/>
              <a:pPr>
                <a:defRPr/>
              </a:pPr>
              <a:t>19 March 2012</a:t>
            </a:fld>
            <a:endParaRPr lang="en-US"/>
          </a:p>
        </p:txBody>
      </p:sp>
      <p:sp>
        <p:nvSpPr>
          <p:cNvPr id="10" name="Rectangle 8"/>
          <p:cNvSpPr>
            <a:spLocks noGrp="1" noChangeArrowheads="1"/>
          </p:cNvSpPr>
          <p:nvPr>
            <p:ph type="ftr" sz="quarter" idx="11"/>
          </p:nvPr>
        </p:nvSpPr>
        <p:spPr/>
        <p:txBody>
          <a:bodyPr/>
          <a:lstStyle>
            <a:lvl1pPr algn="l">
              <a:defRPr/>
            </a:lvl1pPr>
          </a:lstStyle>
          <a:p>
            <a:pPr>
              <a:defRPr/>
            </a:pPr>
            <a:endParaRPr lang="en-US"/>
          </a:p>
        </p:txBody>
      </p:sp>
      <p:sp>
        <p:nvSpPr>
          <p:cNvPr id="11" name="Rectangle 9"/>
          <p:cNvSpPr>
            <a:spLocks noGrp="1" noChangeArrowheads="1"/>
          </p:cNvSpPr>
          <p:nvPr>
            <p:ph type="sldNum" sz="quarter" idx="12"/>
          </p:nvPr>
        </p:nvSpPr>
        <p:spPr/>
        <p:txBody>
          <a:bodyPr/>
          <a:lstStyle>
            <a:lvl1pPr>
              <a:defRPr/>
            </a:lvl1pPr>
          </a:lstStyle>
          <a:p>
            <a:pPr>
              <a:defRPr/>
            </a:pPr>
            <a:fld id="{46A04917-8C02-494D-BA8E-2F4DAEB96F08}"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B61BA98-77E6-4BB6-A515-E9DF708A4938}" type="datetimeFigureOut">
              <a:rPr lang="en-US"/>
              <a:pPr>
                <a:defRPr/>
              </a:pPr>
              <a:t>3/19/2012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C82062B-5963-460B-9204-22207B11C2C9}"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C8EAA72-1C17-4976-AEF6-2527C3F51CD4}" type="datetimeFigureOut">
              <a:rPr lang="en-US"/>
              <a:pPr>
                <a:defRPr/>
              </a:pPr>
              <a:t>3/19/2012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78A6476-3E0B-44A5-B19F-0A89FA5AA54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4C4F004-D4A3-49A3-9A94-D96331BB14DE}" type="datetimeFigureOut">
              <a:rPr lang="en-US"/>
              <a:pPr>
                <a:defRPr/>
              </a:pPr>
              <a:t>3/19/2012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50BF804-2847-4B9A-944D-C3F4AF961421}"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D14B20A-5108-4022-BE8A-7CEA45B3EC11}" type="datetimeFigureOut">
              <a:rPr lang="en-US"/>
              <a:pPr>
                <a:defRPr/>
              </a:pPr>
              <a:t>3/19/2012</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777CA9D-01DB-4E81-B115-FA0B18AE3A8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6236659-1E7A-4E06-B6F2-433D6EBF6992}" type="datetimeFigureOut">
              <a:rPr lang="en-US"/>
              <a:pPr>
                <a:defRPr/>
              </a:pPr>
              <a:t>3/19/2012</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49E43AA-BB4B-4FED-B655-E8D9572DB18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F61624D-9D72-46E7-A710-B74FBABB44A6}" type="datetimeFigureOut">
              <a:rPr lang="en-US"/>
              <a:pPr>
                <a:defRPr/>
              </a:pPr>
              <a:t>3/19/2012</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85A985F-2104-4BF2-8618-07731C08DBDF}"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C03FF8F-91E3-4FEC-B98E-B32241B0B7AF}" type="datetimeFigureOut">
              <a:rPr lang="en-US"/>
              <a:pPr>
                <a:defRPr/>
              </a:pPr>
              <a:t>3/19/2012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58A0293-5F07-4D0F-908E-8502C2899CA2}"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F0F8A91-C009-4BF4-B249-3B6DD4B74244}" type="datetimeFigureOut">
              <a:rPr lang="en-US"/>
              <a:pPr>
                <a:defRPr/>
              </a:pPr>
              <a:t>3/19/2012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A1E2F2A-CB74-42B5-BECE-016832B10021}"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14.xml"/><Relationship Id="rId7"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vmlDrawing" Target="../drawings/vmlDrawing1.vml"/><Relationship Id="rId5"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D3414EDE-FC4B-4E4D-B4FB-1805E93645FD}" type="datetimeFigureOut">
              <a:rPr lang="en-US"/>
              <a:pPr>
                <a:defRPr/>
              </a:pPr>
              <a:t>3/19/2012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en-US" dirty="0" smtClean="0"/>
              <a:t>Source:  ANSI/EIA-748-B, Earned Value Management Systems, 2007</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F17688C6-BF09-4F83-B581-093EE6BF95B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7" name="Rectangle 43"/>
          <p:cNvSpPr>
            <a:spLocks noChangeArrowheads="1"/>
          </p:cNvSpPr>
          <p:nvPr/>
        </p:nvSpPr>
        <p:spPr bwMode="auto">
          <a:xfrm>
            <a:off x="0" y="739775"/>
            <a:ext cx="9144000" cy="55563"/>
          </a:xfrm>
          <a:prstGeom prst="rect">
            <a:avLst/>
          </a:prstGeom>
          <a:solidFill>
            <a:schemeClr val="accent1">
              <a:lumMod val="50000"/>
            </a:schemeClr>
          </a:solidFill>
          <a:ln w="9525">
            <a:noFill/>
            <a:miter lim="800000"/>
            <a:headEnd/>
            <a:tailEnd/>
          </a:ln>
          <a:effectLst/>
        </p:spPr>
        <p:txBody>
          <a:bodyPr wrap="none" anchor="ctr"/>
          <a:lstStyle/>
          <a:p>
            <a:pPr algn="ctr" eaLnBrk="0" hangingPunct="0">
              <a:defRPr/>
            </a:pPr>
            <a:endParaRPr lang="en-US" sz="2800">
              <a:solidFill>
                <a:srgbClr val="000000"/>
              </a:solidFill>
              <a:latin typeface="Arial" pitchFamily="34" charset="0"/>
            </a:endParaRPr>
          </a:p>
        </p:txBody>
      </p:sp>
      <p:pic>
        <p:nvPicPr>
          <p:cNvPr id="1029" name="Picture 42"/>
          <p:cNvPicPr>
            <a:picLocks noChangeAspect="1" noChangeArrowheads="1"/>
          </p:cNvPicPr>
          <p:nvPr/>
        </p:nvPicPr>
        <p:blipFill>
          <a:blip r:embed="rId7" cstate="print"/>
          <a:srcRect l="29445" r="60834"/>
          <a:stretch>
            <a:fillRect/>
          </a:stretch>
        </p:blipFill>
        <p:spPr bwMode="auto">
          <a:xfrm>
            <a:off x="0" y="-3175"/>
            <a:ext cx="795338" cy="6861175"/>
          </a:xfrm>
          <a:prstGeom prst="rect">
            <a:avLst/>
          </a:prstGeom>
          <a:noFill/>
          <a:ln w="9525">
            <a:noFill/>
            <a:miter lim="800000"/>
            <a:headEnd/>
            <a:tailEnd/>
          </a:ln>
        </p:spPr>
      </p:pic>
      <p:sp>
        <p:nvSpPr>
          <p:cNvPr id="1032" name="Rectangle 8"/>
          <p:cNvSpPr>
            <a:spLocks noGrp="1" noChangeArrowheads="1"/>
          </p:cNvSpPr>
          <p:nvPr>
            <p:ph type="ftr" sz="quarter" idx="3"/>
          </p:nvPr>
        </p:nvSpPr>
        <p:spPr bwMode="auto">
          <a:xfrm>
            <a:off x="3309938" y="6572250"/>
            <a:ext cx="2895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000000"/>
                </a:solidFill>
                <a:latin typeface="Times New Roman" pitchFamily="18" charset="0"/>
              </a:defRPr>
            </a:lvl1pPr>
          </a:lstStyle>
          <a:p>
            <a:pPr>
              <a:defRPr/>
            </a:pPr>
            <a:endParaRPr lang="en-US"/>
          </a:p>
        </p:txBody>
      </p:sp>
      <p:sp>
        <p:nvSpPr>
          <p:cNvPr id="1033" name="Rectangle 9"/>
          <p:cNvSpPr>
            <a:spLocks noGrp="1" noChangeArrowheads="1"/>
          </p:cNvSpPr>
          <p:nvPr>
            <p:ph type="sldNum" sz="quarter" idx="4"/>
          </p:nvPr>
        </p:nvSpPr>
        <p:spPr bwMode="auto">
          <a:xfrm>
            <a:off x="7181850" y="6515100"/>
            <a:ext cx="1905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000000"/>
                </a:solidFill>
                <a:latin typeface="Times New Roman" pitchFamily="18" charset="0"/>
              </a:defRPr>
            </a:lvl1pPr>
          </a:lstStyle>
          <a:p>
            <a:pPr>
              <a:defRPr/>
            </a:pPr>
            <a:fld id="{2DC62699-7497-4101-85A9-981F25C9C85C}" type="slidenum">
              <a:rPr lang="en-US"/>
              <a:pPr>
                <a:defRPr/>
              </a:pPr>
              <a:t>‹#›</a:t>
            </a:fld>
            <a:endParaRPr lang="en-US"/>
          </a:p>
        </p:txBody>
      </p:sp>
      <p:sp>
        <p:nvSpPr>
          <p:cNvPr id="2" name="Rectangle 18"/>
          <p:cNvSpPr>
            <a:spLocks noGrp="1" noChangeArrowheads="1"/>
          </p:cNvSpPr>
          <p:nvPr>
            <p:ph type="title"/>
          </p:nvPr>
        </p:nvSpPr>
        <p:spPr bwMode="auto">
          <a:xfrm>
            <a:off x="849313" y="0"/>
            <a:ext cx="8193087" cy="7286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 name="Rectangle 19"/>
          <p:cNvSpPr>
            <a:spLocks noGrp="1" noChangeArrowheads="1"/>
          </p:cNvSpPr>
          <p:nvPr>
            <p:ph type="body" idx="1"/>
          </p:nvPr>
        </p:nvSpPr>
        <p:spPr bwMode="auto">
          <a:xfrm>
            <a:off x="849313" y="977900"/>
            <a:ext cx="8193087" cy="5264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aphicFrame>
        <p:nvGraphicFramePr>
          <p:cNvPr id="1026" name="Object 46"/>
          <p:cNvGraphicFramePr>
            <a:graphicFrameLocks noChangeAspect="1"/>
          </p:cNvGraphicFramePr>
          <p:nvPr/>
        </p:nvGraphicFramePr>
        <p:xfrm>
          <a:off x="11113" y="152400"/>
          <a:ext cx="771525" cy="633413"/>
        </p:xfrm>
        <a:graphic>
          <a:graphicData uri="http://schemas.openxmlformats.org/presentationml/2006/ole">
            <mc:AlternateContent xmlns:mc="http://schemas.openxmlformats.org/markup-compatibility/2006">
              <mc:Choice xmlns:v="urn:schemas-microsoft-com:vml" Requires="v">
                <p:oleObj spid="_x0000_s1028" name="Photo Editor Photo" r:id="rId8" imgW="1219370" imgH="1000000" progId="">
                  <p:embed/>
                </p:oleObj>
              </mc:Choice>
              <mc:Fallback>
                <p:oleObj name="Photo Editor Photo" r:id="rId8" imgW="1219370" imgH="1000000" progId="">
                  <p:embed/>
                  <p:pic>
                    <p:nvPicPr>
                      <p:cNvPr id="0" name="Object 4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13" y="152400"/>
                        <a:ext cx="771525" cy="633413"/>
                      </a:xfrm>
                      <a:prstGeom prst="rect">
                        <a:avLst/>
                      </a:prstGeom>
                      <a:noFill/>
                      <a:ln>
                        <a:noFill/>
                      </a:ln>
                      <a:effectLst/>
                      <a:extLst>
                        <a:ext uri="{909E8E84-426E-40DD-AFC4-6F175D3DCCD1}">
                          <a14:hiddenFill xmlns:a14="http://schemas.microsoft.com/office/drawing/2010/main">
                            <a:solidFill>
                              <a:srgbClr val="00AE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919191">
                                  <a:alpha val="50000"/>
                                </a:srgbClr>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Lst>
  <p:transition/>
  <p:hf hdr="0" ftr="0" dt="0"/>
  <p:txStyles>
    <p:titleStyle>
      <a:lvl1pPr algn="ctr" rtl="0" eaLnBrk="0" fontAlgn="base" hangingPunct="0">
        <a:spcBef>
          <a:spcPct val="0"/>
        </a:spcBef>
        <a:spcAft>
          <a:spcPct val="0"/>
        </a:spcAft>
        <a:defRPr sz="2400" b="1">
          <a:solidFill>
            <a:schemeClr val="tx2"/>
          </a:solidFill>
          <a:latin typeface="+mj-lt"/>
          <a:ea typeface="+mj-ea"/>
          <a:cs typeface="+mj-cs"/>
        </a:defRPr>
      </a:lvl1pPr>
      <a:lvl2pPr algn="ctr" rtl="0" eaLnBrk="0" fontAlgn="base" hangingPunct="0">
        <a:spcBef>
          <a:spcPct val="0"/>
        </a:spcBef>
        <a:spcAft>
          <a:spcPct val="0"/>
        </a:spcAft>
        <a:defRPr sz="2400" b="1">
          <a:solidFill>
            <a:schemeClr val="tx2"/>
          </a:solidFill>
          <a:latin typeface="Arial" pitchFamily="34" charset="0"/>
        </a:defRPr>
      </a:lvl2pPr>
      <a:lvl3pPr algn="ctr" rtl="0" eaLnBrk="0" fontAlgn="base" hangingPunct="0">
        <a:spcBef>
          <a:spcPct val="0"/>
        </a:spcBef>
        <a:spcAft>
          <a:spcPct val="0"/>
        </a:spcAft>
        <a:defRPr sz="2400" b="1">
          <a:solidFill>
            <a:schemeClr val="tx2"/>
          </a:solidFill>
          <a:latin typeface="Arial" pitchFamily="34" charset="0"/>
        </a:defRPr>
      </a:lvl3pPr>
      <a:lvl4pPr algn="ctr" rtl="0" eaLnBrk="0" fontAlgn="base" hangingPunct="0">
        <a:spcBef>
          <a:spcPct val="0"/>
        </a:spcBef>
        <a:spcAft>
          <a:spcPct val="0"/>
        </a:spcAft>
        <a:defRPr sz="2400" b="1">
          <a:solidFill>
            <a:schemeClr val="tx2"/>
          </a:solidFill>
          <a:latin typeface="Arial" pitchFamily="34" charset="0"/>
        </a:defRPr>
      </a:lvl4pPr>
      <a:lvl5pPr algn="ctr" rtl="0" eaLnBrk="0" fontAlgn="base" hangingPunct="0">
        <a:spcBef>
          <a:spcPct val="0"/>
        </a:spcBef>
        <a:spcAft>
          <a:spcPct val="0"/>
        </a:spcAft>
        <a:defRPr sz="2400" b="1">
          <a:solidFill>
            <a:schemeClr val="tx2"/>
          </a:solidFill>
          <a:latin typeface="Arial" pitchFamily="34" charset="0"/>
        </a:defRPr>
      </a:lvl5pPr>
      <a:lvl6pPr marL="457200" algn="ctr" rtl="0" eaLnBrk="0" fontAlgn="base" hangingPunct="0">
        <a:spcBef>
          <a:spcPct val="0"/>
        </a:spcBef>
        <a:spcAft>
          <a:spcPct val="0"/>
        </a:spcAft>
        <a:defRPr sz="2800" b="1">
          <a:solidFill>
            <a:schemeClr val="tx2"/>
          </a:solidFill>
          <a:latin typeface="Arial" pitchFamily="34" charset="0"/>
        </a:defRPr>
      </a:lvl6pPr>
      <a:lvl7pPr marL="914400" algn="ctr" rtl="0" eaLnBrk="0" fontAlgn="base" hangingPunct="0">
        <a:spcBef>
          <a:spcPct val="0"/>
        </a:spcBef>
        <a:spcAft>
          <a:spcPct val="0"/>
        </a:spcAft>
        <a:defRPr sz="2800" b="1">
          <a:solidFill>
            <a:schemeClr val="tx2"/>
          </a:solidFill>
          <a:latin typeface="Arial" pitchFamily="34" charset="0"/>
        </a:defRPr>
      </a:lvl7pPr>
      <a:lvl8pPr marL="1371600" algn="ctr" rtl="0" eaLnBrk="0" fontAlgn="base" hangingPunct="0">
        <a:spcBef>
          <a:spcPct val="0"/>
        </a:spcBef>
        <a:spcAft>
          <a:spcPct val="0"/>
        </a:spcAft>
        <a:defRPr sz="2800" b="1">
          <a:solidFill>
            <a:schemeClr val="tx2"/>
          </a:solidFill>
          <a:latin typeface="Arial" pitchFamily="34" charset="0"/>
        </a:defRPr>
      </a:lvl8pPr>
      <a:lvl9pPr marL="1828800" algn="ctr" rtl="0" eaLnBrk="0" fontAlgn="base" hangingPunct="0">
        <a:spcBef>
          <a:spcPct val="0"/>
        </a:spcBef>
        <a:spcAft>
          <a:spcPct val="0"/>
        </a:spcAft>
        <a:defRPr sz="2800" b="1">
          <a:solidFill>
            <a:schemeClr val="tx2"/>
          </a:solidFill>
          <a:latin typeface="Arial" pitchFamily="34" charset="0"/>
        </a:defRPr>
      </a:lvl9pPr>
    </p:titleStyle>
    <p:bodyStyle>
      <a:lvl1pPr marL="342900" indent="-342900" algn="l" rtl="0" eaLnBrk="0" fontAlgn="base" hangingPunct="0">
        <a:spcBef>
          <a:spcPct val="20000"/>
        </a:spcBef>
        <a:spcAft>
          <a:spcPct val="0"/>
        </a:spcAft>
        <a:buSzPct val="100000"/>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SzPct val="100000"/>
        <a:buChar char="–"/>
        <a:defRPr sz="2000">
          <a:solidFill>
            <a:schemeClr val="tx1"/>
          </a:solidFill>
          <a:latin typeface="+mn-lt"/>
        </a:defRPr>
      </a:lvl2pPr>
      <a:lvl3pPr marL="1143000" indent="-228600" algn="l" rtl="0" eaLnBrk="0" fontAlgn="base" hangingPunct="0">
        <a:spcBef>
          <a:spcPct val="20000"/>
        </a:spcBef>
        <a:spcAft>
          <a:spcPct val="0"/>
        </a:spcAft>
        <a:buSzPct val="100000"/>
        <a:buChar char="•"/>
        <a:defRPr>
          <a:solidFill>
            <a:schemeClr val="tx1"/>
          </a:solidFill>
          <a:latin typeface="+mn-lt"/>
        </a:defRPr>
      </a:lvl3pPr>
      <a:lvl4pPr marL="1600200" indent="-228600" algn="l" rtl="0" eaLnBrk="0" fontAlgn="base" hangingPunct="0">
        <a:spcBef>
          <a:spcPct val="20000"/>
        </a:spcBef>
        <a:spcAft>
          <a:spcPct val="0"/>
        </a:spcAft>
        <a:buSzPct val="100000"/>
        <a:buChar char="–"/>
        <a:defRPr sz="1600">
          <a:solidFill>
            <a:schemeClr val="tx1"/>
          </a:solidFill>
          <a:latin typeface="+mn-lt"/>
        </a:defRPr>
      </a:lvl4pPr>
      <a:lvl5pPr marL="2057400" indent="-228600" algn="l" rtl="0" eaLnBrk="0" fontAlgn="base" hangingPunct="0">
        <a:spcBef>
          <a:spcPct val="20000"/>
        </a:spcBef>
        <a:spcAft>
          <a:spcPct val="0"/>
        </a:spcAft>
        <a:buSzPct val="100000"/>
        <a:buChar char="•"/>
        <a:defRPr sz="1600">
          <a:solidFill>
            <a:schemeClr val="tx1"/>
          </a:solidFill>
          <a:latin typeface="+mn-lt"/>
        </a:defRPr>
      </a:lvl5pPr>
      <a:lvl6pPr marL="2514600" indent="-228600" algn="l" rtl="0" eaLnBrk="0" fontAlgn="base" hangingPunct="0">
        <a:spcBef>
          <a:spcPct val="20000"/>
        </a:spcBef>
        <a:spcAft>
          <a:spcPct val="0"/>
        </a:spcAft>
        <a:buSzPct val="100000"/>
        <a:buChar char="•"/>
        <a:defRPr>
          <a:solidFill>
            <a:schemeClr val="tx1"/>
          </a:solidFill>
          <a:latin typeface="+mn-lt"/>
        </a:defRPr>
      </a:lvl6pPr>
      <a:lvl7pPr marL="2971800" indent="-228600" algn="l" rtl="0" eaLnBrk="0" fontAlgn="base" hangingPunct="0">
        <a:spcBef>
          <a:spcPct val="20000"/>
        </a:spcBef>
        <a:spcAft>
          <a:spcPct val="0"/>
        </a:spcAft>
        <a:buSzPct val="100000"/>
        <a:buChar char="•"/>
        <a:defRPr>
          <a:solidFill>
            <a:schemeClr val="tx1"/>
          </a:solidFill>
          <a:latin typeface="+mn-lt"/>
        </a:defRPr>
      </a:lvl7pPr>
      <a:lvl8pPr marL="3429000" indent="-228600" algn="l" rtl="0" eaLnBrk="0" fontAlgn="base" hangingPunct="0">
        <a:spcBef>
          <a:spcPct val="20000"/>
        </a:spcBef>
        <a:spcAft>
          <a:spcPct val="0"/>
        </a:spcAft>
        <a:buSzPct val="100000"/>
        <a:buChar char="•"/>
        <a:defRPr>
          <a:solidFill>
            <a:schemeClr val="tx1"/>
          </a:solidFill>
          <a:latin typeface="+mn-lt"/>
        </a:defRPr>
      </a:lvl8pPr>
      <a:lvl9pPr marL="3886200" indent="-228600" algn="l" rtl="0" eaLnBrk="0" fontAlgn="base" hangingPunct="0">
        <a:spcBef>
          <a:spcPct val="20000"/>
        </a:spcBef>
        <a:spcAft>
          <a:spcPct val="0"/>
        </a:spcAft>
        <a:buSzPct val="10000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2"/>
          <p:cNvPicPr>
            <a:picLocks noChangeAspect="1" noChangeArrowheads="1"/>
          </p:cNvPicPr>
          <p:nvPr/>
        </p:nvPicPr>
        <p:blipFill>
          <a:blip r:embed="rId3" cstate="print"/>
          <a:srcRect/>
          <a:stretch>
            <a:fillRect/>
          </a:stretch>
        </p:blipFill>
        <p:spPr bwMode="auto">
          <a:xfrm>
            <a:off x="0" y="0"/>
            <a:ext cx="9144000" cy="6861175"/>
          </a:xfrm>
          <a:prstGeom prst="rect">
            <a:avLst/>
          </a:prstGeom>
          <a:noFill/>
          <a:ln w="9525">
            <a:noFill/>
            <a:miter lim="800000"/>
            <a:headEnd/>
            <a:tailEnd/>
          </a:ln>
        </p:spPr>
      </p:pic>
      <p:sp>
        <p:nvSpPr>
          <p:cNvPr id="7171" name="Rectangle 30"/>
          <p:cNvSpPr>
            <a:spLocks noChangeArrowheads="1"/>
          </p:cNvSpPr>
          <p:nvPr/>
        </p:nvSpPr>
        <p:spPr bwMode="auto">
          <a:xfrm>
            <a:off x="304800" y="6350000"/>
            <a:ext cx="1006475" cy="244475"/>
          </a:xfrm>
          <a:prstGeom prst="rect">
            <a:avLst/>
          </a:prstGeom>
          <a:noFill/>
          <a:ln w="9525">
            <a:noFill/>
            <a:miter lim="800000"/>
            <a:headEnd/>
            <a:tailEnd/>
          </a:ln>
          <a:effectLst>
            <a:outerShdw dist="17961" dir="2700000" algn="ctr" rotWithShape="0">
              <a:schemeClr val="tx1"/>
            </a:outerShdw>
          </a:effectLst>
        </p:spPr>
        <p:txBody>
          <a:bodyPr wrap="none">
            <a:spAutoFit/>
          </a:bodyPr>
          <a:lstStyle/>
          <a:p>
            <a:pPr>
              <a:defRPr/>
            </a:pPr>
            <a:r>
              <a:rPr lang="en-US" sz="1000">
                <a:solidFill>
                  <a:schemeClr val="bg1"/>
                </a:solidFill>
                <a:ea typeface="MS PGothic" pitchFamily="34" charset="-128"/>
              </a:rPr>
              <a:t>www.nasa.gov</a:t>
            </a:r>
          </a:p>
        </p:txBody>
      </p:sp>
      <p:sp>
        <p:nvSpPr>
          <p:cNvPr id="7172" name="Text Box 31"/>
          <p:cNvSpPr txBox="1">
            <a:spLocks noChangeArrowheads="1"/>
          </p:cNvSpPr>
          <p:nvPr/>
        </p:nvSpPr>
        <p:spPr bwMode="auto">
          <a:xfrm>
            <a:off x="304800" y="403225"/>
            <a:ext cx="2822575" cy="244475"/>
          </a:xfrm>
          <a:prstGeom prst="rect">
            <a:avLst/>
          </a:prstGeom>
          <a:noFill/>
          <a:ln w="9525">
            <a:noFill/>
            <a:miter lim="800000"/>
            <a:headEnd/>
            <a:tailEnd/>
          </a:ln>
          <a:effectLst>
            <a:outerShdw dist="17961" dir="2700000" algn="ctr" rotWithShape="0">
              <a:schemeClr val="tx1"/>
            </a:outerShdw>
          </a:effectLst>
        </p:spPr>
        <p:txBody>
          <a:bodyPr wrap="none">
            <a:spAutoFit/>
          </a:bodyPr>
          <a:lstStyle/>
          <a:p>
            <a:pPr>
              <a:defRPr/>
            </a:pPr>
            <a:r>
              <a:rPr lang="en-US" sz="1000">
                <a:solidFill>
                  <a:schemeClr val="bg1"/>
                </a:solidFill>
              </a:rPr>
              <a:t>National Aeronautics and Space Administration</a:t>
            </a:r>
          </a:p>
        </p:txBody>
      </p:sp>
      <p:sp>
        <p:nvSpPr>
          <p:cNvPr id="4129" name="Rectangle 33"/>
          <p:cNvSpPr>
            <a:spLocks noChangeArrowheads="1"/>
          </p:cNvSpPr>
          <p:nvPr/>
        </p:nvSpPr>
        <p:spPr bwMode="auto">
          <a:xfrm>
            <a:off x="322263" y="2209800"/>
            <a:ext cx="7958137" cy="2690813"/>
          </a:xfrm>
          <a:prstGeom prst="rect">
            <a:avLst/>
          </a:prstGeom>
          <a:noFill/>
          <a:ln w="9525">
            <a:noFill/>
            <a:miter lim="800000"/>
            <a:headEnd/>
            <a:tailEnd/>
          </a:ln>
          <a:effectLst>
            <a:outerShdw dist="25400" dir="1349940" algn="ctr" rotWithShape="0">
              <a:schemeClr val="tx1">
                <a:alpha val="75000"/>
              </a:schemeClr>
            </a:outerShdw>
          </a:effectLst>
        </p:spPr>
        <p:txBody>
          <a:bodyPr lIns="45720"/>
          <a:lstStyle/>
          <a:p>
            <a:pPr algn="ctr">
              <a:defRPr/>
            </a:pPr>
            <a:r>
              <a:rPr lang="en-US" sz="4000" dirty="0" smtClean="0">
                <a:solidFill>
                  <a:schemeClr val="bg1"/>
                </a:solidFill>
                <a:latin typeface="Calibri" pitchFamily="34" charset="0"/>
              </a:rPr>
              <a:t>ANSI/EIA-748-B Earned Value Management Systems (EVMS)</a:t>
            </a:r>
          </a:p>
          <a:p>
            <a:pPr algn="ctr">
              <a:defRPr/>
            </a:pPr>
            <a:r>
              <a:rPr lang="en-US" sz="4000" dirty="0" smtClean="0">
                <a:solidFill>
                  <a:schemeClr val="bg1"/>
                </a:solidFill>
                <a:latin typeface="Calibri" pitchFamily="34" charset="0"/>
              </a:rPr>
              <a:t>32 Guidelines</a:t>
            </a:r>
            <a:endParaRPr lang="en-US" sz="4000" dirty="0">
              <a:solidFill>
                <a:schemeClr val="bg1"/>
              </a:solidFill>
              <a:latin typeface="Calibri" pitchFamily="34" charset="0"/>
            </a:endParaRPr>
          </a:p>
          <a:p>
            <a:pPr marL="342900" indent="-342900">
              <a:lnSpc>
                <a:spcPct val="80000"/>
              </a:lnSpc>
              <a:spcBef>
                <a:spcPct val="20000"/>
              </a:spcBef>
              <a:buSzPct val="100000"/>
              <a:defRPr/>
            </a:pPr>
            <a:endParaRPr lang="en-US" b="1" dirty="0">
              <a:solidFill>
                <a:schemeClr val="bg1"/>
              </a:solidFill>
              <a:latin typeface="Arial" pitchFamily="34" charset="0"/>
            </a:endParaRPr>
          </a:p>
          <a:p>
            <a:pPr marL="342900" indent="-342900">
              <a:lnSpc>
                <a:spcPct val="80000"/>
              </a:lnSpc>
              <a:spcBef>
                <a:spcPct val="20000"/>
              </a:spcBef>
              <a:buSzPct val="100000"/>
              <a:defRPr/>
            </a:pPr>
            <a:endParaRPr lang="en-US" b="1" dirty="0">
              <a:solidFill>
                <a:schemeClr val="bg1"/>
              </a:solidFill>
              <a:latin typeface="Arial" pitchFamily="34" charset="0"/>
            </a:endParaRPr>
          </a:p>
          <a:p>
            <a:pPr marL="342900" indent="-342900">
              <a:lnSpc>
                <a:spcPct val="80000"/>
              </a:lnSpc>
              <a:spcBef>
                <a:spcPct val="20000"/>
              </a:spcBef>
              <a:buSzPct val="100000"/>
              <a:defRPr/>
            </a:pPr>
            <a:endParaRPr lang="en-US" b="1" dirty="0">
              <a:solidFill>
                <a:schemeClr val="bg1"/>
              </a:solidFill>
              <a:latin typeface="Arial" pitchFamily="34" charset="0"/>
            </a:endParaRPr>
          </a:p>
          <a:p>
            <a:pPr marL="342900" indent="-342900">
              <a:lnSpc>
                <a:spcPct val="80000"/>
              </a:lnSpc>
              <a:spcBef>
                <a:spcPct val="20000"/>
              </a:spcBef>
              <a:buSzPct val="100000"/>
              <a:defRPr/>
            </a:pPr>
            <a:endParaRPr lang="en-US" b="1" dirty="0">
              <a:solidFill>
                <a:schemeClr val="bg1"/>
              </a:solidFill>
              <a:latin typeface="Arial" pitchFamily="34" charset="0"/>
            </a:endParaRPr>
          </a:p>
          <a:p>
            <a:pPr marL="342900" indent="-342900">
              <a:lnSpc>
                <a:spcPct val="80000"/>
              </a:lnSpc>
              <a:spcBef>
                <a:spcPct val="20000"/>
              </a:spcBef>
              <a:buSzPct val="100000"/>
              <a:defRPr/>
            </a:pPr>
            <a:r>
              <a:rPr lang="en-US" sz="1600" b="1" dirty="0" smtClean="0">
                <a:solidFill>
                  <a:schemeClr val="bg1"/>
                </a:solidFill>
                <a:latin typeface="Arial" pitchFamily="34" charset="0"/>
              </a:rPr>
              <a:t> </a:t>
            </a:r>
            <a:endParaRPr lang="en-US" sz="1600" b="1" dirty="0">
              <a:solidFill>
                <a:schemeClr val="bg1"/>
              </a:solidFill>
              <a:latin typeface="Arial" pitchFamily="34" charset="0"/>
            </a:endParaRPr>
          </a:p>
        </p:txBody>
      </p:sp>
      <p:sp>
        <p:nvSpPr>
          <p:cNvPr id="7" name="Slide Number Placeholder 6"/>
          <p:cNvSpPr>
            <a:spLocks noGrp="1"/>
          </p:cNvSpPr>
          <p:nvPr>
            <p:ph type="sldNum" sz="quarter" idx="12"/>
          </p:nvPr>
        </p:nvSpPr>
        <p:spPr>
          <a:xfrm>
            <a:off x="3124200" y="6356350"/>
            <a:ext cx="2895600" cy="365125"/>
          </a:xfrm>
        </p:spPr>
        <p:txBody>
          <a:bodyPr/>
          <a:lstStyle/>
          <a:p>
            <a:pPr algn="ctr">
              <a:defRPr/>
            </a:pPr>
            <a:fld id="{EAF1C446-42CA-46B0-9ED8-2CFC45514E00}" type="slidenum">
              <a:rPr lang="en-US" smtClean="0"/>
              <a:pPr algn="ctr">
                <a:defRPr/>
              </a:pPr>
              <a:t>1</a:t>
            </a:fld>
            <a:endParaRPr lang="en-US" dirty="0"/>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2"/>
          </p:nvPr>
        </p:nvSpPr>
        <p:spPr>
          <a:noFill/>
        </p:spPr>
        <p:txBody>
          <a:bodyPr/>
          <a:lstStyle/>
          <a:p>
            <a:fld id="{E47EEE25-E81F-4290-9139-FD99BD1A9FB2}" type="slidenum">
              <a:rPr lang="en-US" smtClean="0"/>
              <a:pPr/>
              <a:t>2</a:t>
            </a:fld>
            <a:endParaRPr lang="en-US" smtClean="0"/>
          </a:p>
        </p:txBody>
      </p:sp>
      <p:sp>
        <p:nvSpPr>
          <p:cNvPr id="7" name="Title 1"/>
          <p:cNvSpPr txBox="1">
            <a:spLocks/>
          </p:cNvSpPr>
          <p:nvPr/>
        </p:nvSpPr>
        <p:spPr>
          <a:xfrm>
            <a:off x="849313" y="190500"/>
            <a:ext cx="8193087" cy="538163"/>
          </a:xfrm>
          <a:prstGeom prst="rect">
            <a:avLst/>
          </a:prstGeom>
        </p:spPr>
        <p:txBody>
          <a:bodyPr/>
          <a:lstStyle/>
          <a:p>
            <a:pPr algn="ctr" eaLnBrk="0" hangingPunct="0">
              <a:defRPr/>
            </a:pPr>
            <a:endParaRPr lang="en-US" sz="2400" b="1" kern="0" dirty="0">
              <a:solidFill>
                <a:srgbClr val="000000"/>
              </a:solidFill>
              <a:latin typeface="Arial"/>
            </a:endParaRPr>
          </a:p>
        </p:txBody>
      </p:sp>
      <p:sp>
        <p:nvSpPr>
          <p:cNvPr id="8" name="Content Placeholder 2"/>
          <p:cNvSpPr txBox="1">
            <a:spLocks/>
          </p:cNvSpPr>
          <p:nvPr/>
        </p:nvSpPr>
        <p:spPr bwMode="auto">
          <a:xfrm>
            <a:off x="938213" y="927100"/>
            <a:ext cx="8001000" cy="5634038"/>
          </a:xfrm>
          <a:prstGeom prst="rect">
            <a:avLst/>
          </a:prstGeom>
          <a:noFill/>
          <a:ln w="9525">
            <a:noFill/>
            <a:miter lim="800000"/>
            <a:headEnd/>
            <a:tailEnd/>
          </a:ln>
        </p:spPr>
        <p:txBody>
          <a:bodyPr/>
          <a:lstStyle/>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p:txBody>
      </p:sp>
      <p:sp>
        <p:nvSpPr>
          <p:cNvPr id="12293" name="TextBox 4"/>
          <p:cNvSpPr txBox="1">
            <a:spLocks noChangeArrowheads="1"/>
          </p:cNvSpPr>
          <p:nvPr/>
        </p:nvSpPr>
        <p:spPr bwMode="auto">
          <a:xfrm>
            <a:off x="762000" y="228600"/>
            <a:ext cx="8382000" cy="523220"/>
          </a:xfrm>
          <a:prstGeom prst="rect">
            <a:avLst/>
          </a:prstGeom>
          <a:noFill/>
          <a:ln w="9525">
            <a:noFill/>
            <a:miter lim="800000"/>
            <a:headEnd/>
            <a:tailEnd/>
          </a:ln>
        </p:spPr>
        <p:txBody>
          <a:bodyPr>
            <a:spAutoFit/>
          </a:bodyPr>
          <a:lstStyle/>
          <a:p>
            <a:pPr algn="ctr"/>
            <a:r>
              <a:rPr lang="en-US" sz="2800" dirty="0" smtClean="0"/>
              <a:t>ANSI/EIA-748 EVMS Guidelines</a:t>
            </a:r>
            <a:endParaRPr lang="en-US" sz="2600" dirty="0">
              <a:latin typeface="Calibri" pitchFamily="34" charset="0"/>
            </a:endParaRPr>
          </a:p>
        </p:txBody>
      </p:sp>
      <p:sp>
        <p:nvSpPr>
          <p:cNvPr id="9" name="Rectangle 8"/>
          <p:cNvSpPr/>
          <p:nvPr/>
        </p:nvSpPr>
        <p:spPr>
          <a:xfrm>
            <a:off x="1143000" y="1143000"/>
            <a:ext cx="7315200" cy="4770537"/>
          </a:xfrm>
          <a:prstGeom prst="rect">
            <a:avLst/>
          </a:prstGeom>
        </p:spPr>
        <p:txBody>
          <a:bodyPr wrap="square">
            <a:spAutoFit/>
          </a:bodyPr>
          <a:lstStyle/>
          <a:p>
            <a:pPr marL="0" indent="0" defTabSz="914400">
              <a:spcBef>
                <a:spcPts val="900"/>
              </a:spcBef>
              <a:buClr>
                <a:schemeClr val="hlink"/>
              </a:buClr>
              <a:buSzTx/>
            </a:pPr>
            <a:r>
              <a:rPr lang="en-US" sz="2000" b="1" dirty="0">
                <a:solidFill>
                  <a:srgbClr val="000000"/>
                </a:solidFill>
              </a:rPr>
              <a:t>Organization (5 guidelines):  </a:t>
            </a:r>
          </a:p>
          <a:p>
            <a:pPr marL="1143000" lvl="2" indent="-228600" defTabSz="914400">
              <a:spcBef>
                <a:spcPts val="600"/>
              </a:spcBef>
              <a:buClr>
                <a:schemeClr val="hlink"/>
              </a:buClr>
              <a:buSzTx/>
              <a:buFont typeface="Wingdings" pitchFamily="2" charset="2"/>
              <a:buChar char="Ø"/>
            </a:pPr>
            <a:r>
              <a:rPr lang="en-US" b="1" dirty="0">
                <a:solidFill>
                  <a:srgbClr val="000000"/>
                </a:solidFill>
              </a:rPr>
              <a:t>Define contractual effort and assign responsibilities for the work</a:t>
            </a:r>
          </a:p>
          <a:p>
            <a:pPr marL="0" indent="0" defTabSz="914400">
              <a:spcBef>
                <a:spcPts val="900"/>
              </a:spcBef>
              <a:buClr>
                <a:schemeClr val="hlink"/>
              </a:buClr>
              <a:buSzTx/>
            </a:pPr>
            <a:r>
              <a:rPr lang="en-US" sz="2000" b="1" dirty="0">
                <a:solidFill>
                  <a:srgbClr val="000000"/>
                </a:solidFill>
              </a:rPr>
              <a:t> Planning, Scheduling and Budgeting (10 guidelines):  </a:t>
            </a:r>
          </a:p>
          <a:p>
            <a:pPr marL="1143000" lvl="2" indent="-228600" defTabSz="914400">
              <a:spcBef>
                <a:spcPts val="600"/>
              </a:spcBef>
              <a:buClr>
                <a:schemeClr val="hlink"/>
              </a:buClr>
              <a:buSzTx/>
              <a:buFont typeface="Wingdings" pitchFamily="2" charset="2"/>
              <a:buChar char="Ø"/>
            </a:pPr>
            <a:r>
              <a:rPr lang="en-US" b="1" dirty="0">
                <a:solidFill>
                  <a:srgbClr val="000000"/>
                </a:solidFill>
              </a:rPr>
              <a:t>Plan, schedule, budget and authorize the work</a:t>
            </a:r>
          </a:p>
          <a:p>
            <a:pPr marL="0" indent="0" defTabSz="914400">
              <a:spcBef>
                <a:spcPts val="900"/>
              </a:spcBef>
              <a:buClr>
                <a:schemeClr val="hlink"/>
              </a:buClr>
              <a:buSzTx/>
            </a:pPr>
            <a:r>
              <a:rPr lang="en-US" sz="2000" b="1" dirty="0">
                <a:solidFill>
                  <a:srgbClr val="000000"/>
                </a:solidFill>
              </a:rPr>
              <a:t> Accounting Considerations (6 guidelines):  </a:t>
            </a:r>
          </a:p>
          <a:p>
            <a:pPr marL="1143000" lvl="2" indent="-228600" defTabSz="914400">
              <a:spcBef>
                <a:spcPts val="600"/>
              </a:spcBef>
              <a:buClr>
                <a:schemeClr val="hlink"/>
              </a:buClr>
              <a:buSzTx/>
              <a:buFont typeface="Wingdings" pitchFamily="2" charset="2"/>
              <a:buChar char="Ø"/>
            </a:pPr>
            <a:r>
              <a:rPr lang="en-US" b="1" dirty="0">
                <a:solidFill>
                  <a:srgbClr val="000000"/>
                </a:solidFill>
              </a:rPr>
              <a:t>Accumulate costs of work and material</a:t>
            </a:r>
          </a:p>
          <a:p>
            <a:pPr marL="1143000" lvl="2" indent="-228600" defTabSz="914400">
              <a:spcBef>
                <a:spcPts val="600"/>
              </a:spcBef>
              <a:buClr>
                <a:schemeClr val="hlink"/>
              </a:buClr>
              <a:buSzTx/>
              <a:buFont typeface="Wingdings" pitchFamily="2" charset="2"/>
              <a:buChar char="Ø"/>
            </a:pPr>
            <a:r>
              <a:rPr lang="en-US" b="1" dirty="0">
                <a:solidFill>
                  <a:srgbClr val="000000"/>
                </a:solidFill>
              </a:rPr>
              <a:t>Report on progress/accomplishments to date</a:t>
            </a:r>
          </a:p>
          <a:p>
            <a:pPr marL="0" indent="0" defTabSz="914400">
              <a:spcBef>
                <a:spcPts val="900"/>
              </a:spcBef>
              <a:buClr>
                <a:schemeClr val="hlink"/>
              </a:buClr>
              <a:buSzTx/>
            </a:pPr>
            <a:r>
              <a:rPr lang="en-US" sz="2000" b="1" dirty="0">
                <a:solidFill>
                  <a:srgbClr val="000000"/>
                </a:solidFill>
              </a:rPr>
              <a:t> Analysis &amp; Management Reports (6 guidelines):  </a:t>
            </a:r>
          </a:p>
          <a:p>
            <a:pPr marL="1143000" lvl="2" indent="-228600" defTabSz="914400">
              <a:spcBef>
                <a:spcPts val="600"/>
              </a:spcBef>
              <a:buClr>
                <a:schemeClr val="hlink"/>
              </a:buClr>
              <a:buSzTx/>
              <a:buFont typeface="Wingdings" pitchFamily="2" charset="2"/>
              <a:buChar char="Ø"/>
            </a:pPr>
            <a:r>
              <a:rPr lang="en-US" b="1" dirty="0">
                <a:solidFill>
                  <a:srgbClr val="000000"/>
                </a:solidFill>
              </a:rPr>
              <a:t>Compare planned, earned and actual costs, analyze variances and develop estimates of final costs</a:t>
            </a:r>
          </a:p>
          <a:p>
            <a:pPr marL="0" indent="0" defTabSz="914400">
              <a:spcBef>
                <a:spcPts val="900"/>
              </a:spcBef>
              <a:buClr>
                <a:schemeClr val="hlink"/>
              </a:buClr>
              <a:buSzTx/>
            </a:pPr>
            <a:r>
              <a:rPr lang="en-US" sz="2000" b="1" dirty="0">
                <a:solidFill>
                  <a:srgbClr val="000000"/>
                </a:solidFill>
              </a:rPr>
              <a:t> Revisions and Data Maintenance (5 guidelines):  </a:t>
            </a:r>
          </a:p>
          <a:p>
            <a:pPr marL="1143000" lvl="2" indent="-228600" defTabSz="914400">
              <a:spcBef>
                <a:spcPts val="600"/>
              </a:spcBef>
              <a:buClr>
                <a:schemeClr val="hlink"/>
              </a:buClr>
              <a:buSzTx/>
              <a:buFont typeface="Wingdings" pitchFamily="2" charset="2"/>
              <a:buChar char="Ø"/>
            </a:pPr>
            <a:r>
              <a:rPr lang="en-US" b="1" dirty="0">
                <a:solidFill>
                  <a:srgbClr val="000000"/>
                </a:solidFill>
              </a:rPr>
              <a:t>Incorporate internal and external changes</a:t>
            </a:r>
          </a:p>
        </p:txBody>
      </p:sp>
      <p:sp>
        <p:nvSpPr>
          <p:cNvPr id="10" name="Footer Placeholder 9"/>
          <p:cNvSpPr>
            <a:spLocks noGrp="1"/>
          </p:cNvSpPr>
          <p:nvPr>
            <p:ph type="ftr" sz="quarter" idx="11"/>
          </p:nvPr>
        </p:nvSpPr>
        <p:spPr>
          <a:xfrm>
            <a:off x="2667000" y="6553200"/>
            <a:ext cx="4843462" cy="228600"/>
          </a:xfrm>
        </p:spPr>
        <p:txBody>
          <a:bodyPr/>
          <a:lstStyle/>
          <a:p>
            <a:pPr>
              <a:defRPr/>
            </a:pPr>
            <a:r>
              <a:rPr lang="en-US" dirty="0" smtClean="0"/>
              <a:t>Source:  ANSI/EIA-748-B, </a:t>
            </a:r>
            <a:r>
              <a:rPr lang="en-US" i="1" dirty="0" smtClean="0"/>
              <a:t>Earned Value Management Systems, </a:t>
            </a:r>
            <a:r>
              <a:rPr lang="en-US" dirty="0" smtClean="0"/>
              <a:t>2007</a:t>
            </a:r>
            <a:endParaRPr 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2"/>
          </p:nvPr>
        </p:nvSpPr>
        <p:spPr>
          <a:noFill/>
        </p:spPr>
        <p:txBody>
          <a:bodyPr/>
          <a:lstStyle/>
          <a:p>
            <a:fld id="{7ED7C98E-B5A4-4DB6-A225-A0BB2A4DC553}" type="slidenum">
              <a:rPr lang="en-US" smtClean="0"/>
              <a:pPr/>
              <a:t>3</a:t>
            </a:fld>
            <a:endParaRPr lang="en-US" smtClean="0"/>
          </a:p>
        </p:txBody>
      </p:sp>
      <p:sp>
        <p:nvSpPr>
          <p:cNvPr id="7" name="Title 1"/>
          <p:cNvSpPr txBox="1">
            <a:spLocks/>
          </p:cNvSpPr>
          <p:nvPr/>
        </p:nvSpPr>
        <p:spPr>
          <a:xfrm>
            <a:off x="849313" y="190500"/>
            <a:ext cx="8193087" cy="538163"/>
          </a:xfrm>
          <a:prstGeom prst="rect">
            <a:avLst/>
          </a:prstGeom>
        </p:spPr>
        <p:txBody>
          <a:bodyPr/>
          <a:lstStyle/>
          <a:p>
            <a:pPr algn="ctr" eaLnBrk="0" hangingPunct="0">
              <a:defRPr/>
            </a:pPr>
            <a:endParaRPr lang="en-US" sz="2400" b="1" kern="0" dirty="0">
              <a:solidFill>
                <a:srgbClr val="000000"/>
              </a:solidFill>
              <a:latin typeface="Arial"/>
            </a:endParaRPr>
          </a:p>
        </p:txBody>
      </p:sp>
      <p:sp>
        <p:nvSpPr>
          <p:cNvPr id="8" name="Content Placeholder 2"/>
          <p:cNvSpPr txBox="1">
            <a:spLocks/>
          </p:cNvSpPr>
          <p:nvPr/>
        </p:nvSpPr>
        <p:spPr bwMode="auto">
          <a:xfrm>
            <a:off x="938213" y="927100"/>
            <a:ext cx="8001000" cy="5634038"/>
          </a:xfrm>
          <a:prstGeom prst="rect">
            <a:avLst/>
          </a:prstGeom>
          <a:noFill/>
          <a:ln w="9525">
            <a:noFill/>
            <a:miter lim="800000"/>
            <a:headEnd/>
            <a:tailEnd/>
          </a:ln>
        </p:spPr>
        <p:txBody>
          <a:bodyPr/>
          <a:lstStyle/>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p:txBody>
      </p:sp>
      <p:sp>
        <p:nvSpPr>
          <p:cNvPr id="13317" name="TextBox 4"/>
          <p:cNvSpPr txBox="1">
            <a:spLocks noChangeArrowheads="1"/>
          </p:cNvSpPr>
          <p:nvPr/>
        </p:nvSpPr>
        <p:spPr bwMode="auto">
          <a:xfrm>
            <a:off x="715963" y="162580"/>
            <a:ext cx="8458200" cy="523220"/>
          </a:xfrm>
          <a:prstGeom prst="rect">
            <a:avLst/>
          </a:prstGeom>
          <a:noFill/>
          <a:ln w="9525">
            <a:noFill/>
            <a:miter lim="800000"/>
            <a:headEnd/>
            <a:tailEnd/>
          </a:ln>
        </p:spPr>
        <p:txBody>
          <a:bodyPr>
            <a:spAutoFit/>
          </a:bodyPr>
          <a:lstStyle/>
          <a:p>
            <a:pPr algn="ctr"/>
            <a:r>
              <a:rPr lang="en-US" sz="2800" dirty="0" smtClean="0"/>
              <a:t>Organization</a:t>
            </a:r>
            <a:endParaRPr lang="en-US" sz="2600" dirty="0">
              <a:latin typeface="Calibri" pitchFamily="34" charset="0"/>
            </a:endParaRPr>
          </a:p>
        </p:txBody>
      </p:sp>
      <p:sp>
        <p:nvSpPr>
          <p:cNvPr id="13" name="Rectangle 12"/>
          <p:cNvSpPr/>
          <p:nvPr/>
        </p:nvSpPr>
        <p:spPr>
          <a:xfrm>
            <a:off x="914400" y="888623"/>
            <a:ext cx="7924800" cy="5262979"/>
          </a:xfrm>
          <a:prstGeom prst="rect">
            <a:avLst/>
          </a:prstGeom>
        </p:spPr>
        <p:txBody>
          <a:bodyPr wrap="square">
            <a:spAutoFit/>
          </a:bodyPr>
          <a:lstStyle/>
          <a:p>
            <a:pPr marL="419100" indent="-419100" defTabSz="914400">
              <a:spcBef>
                <a:spcPts val="900"/>
              </a:spcBef>
              <a:buClr>
                <a:schemeClr val="hlink"/>
              </a:buClr>
              <a:buSzTx/>
              <a:buFont typeface="Wingdings" pitchFamily="2" charset="2"/>
              <a:buAutoNum type="arabicParenR"/>
            </a:pPr>
            <a:r>
              <a:rPr lang="en-US" b="1" dirty="0">
                <a:solidFill>
                  <a:srgbClr val="000000"/>
                </a:solidFill>
              </a:rPr>
              <a:t>Define the authorized work elements for the program. A work breakdown structure (WBS), tailored for effective internal management control, is commonly used in this process.</a:t>
            </a:r>
          </a:p>
          <a:p>
            <a:pPr marL="419100" indent="-419100" defTabSz="914400">
              <a:spcBef>
                <a:spcPts val="900"/>
              </a:spcBef>
              <a:buClr>
                <a:schemeClr val="hlink"/>
              </a:buClr>
              <a:buSzTx/>
              <a:buFont typeface="Wingdings" pitchFamily="2" charset="2"/>
              <a:buAutoNum type="arabicParenR"/>
            </a:pPr>
            <a:r>
              <a:rPr lang="en-US" b="1" dirty="0">
                <a:solidFill>
                  <a:srgbClr val="000000"/>
                </a:solidFill>
              </a:rPr>
              <a:t>Identify the program organizational structure including the major subcontractors responsible for accomplishing the authorized work, and define the organizational elements in which work will be planned and controlled.</a:t>
            </a:r>
          </a:p>
          <a:p>
            <a:pPr marL="419100" indent="-419100" defTabSz="914400">
              <a:spcBef>
                <a:spcPts val="900"/>
              </a:spcBef>
              <a:buClr>
                <a:schemeClr val="hlink"/>
              </a:buClr>
              <a:buSzTx/>
              <a:buFont typeface="Wingdings" pitchFamily="2" charset="2"/>
              <a:buAutoNum type="arabicParenR"/>
            </a:pPr>
            <a:r>
              <a:rPr lang="en-US" b="1" dirty="0">
                <a:solidFill>
                  <a:srgbClr val="000000"/>
                </a:solidFill>
              </a:rPr>
              <a:t>Provide for the integration of the company’s planning, scheduling, budgeting, work authorization and cost accumulation processes with each other, and as appropriate, the program work breakdown structure and the program organizational structure.</a:t>
            </a:r>
          </a:p>
          <a:p>
            <a:pPr marL="419100" indent="-419100" defTabSz="914400">
              <a:spcBef>
                <a:spcPts val="900"/>
              </a:spcBef>
              <a:buClr>
                <a:schemeClr val="hlink"/>
              </a:buClr>
              <a:buSzTx/>
              <a:buFont typeface="Wingdings" pitchFamily="2" charset="2"/>
              <a:buAutoNum type="arabicParenR"/>
            </a:pPr>
            <a:r>
              <a:rPr lang="en-US" b="1" dirty="0">
                <a:solidFill>
                  <a:srgbClr val="000000"/>
                </a:solidFill>
              </a:rPr>
              <a:t>Identify the </a:t>
            </a:r>
            <a:r>
              <a:rPr lang="en-US" b="1" dirty="0" smtClean="0">
                <a:solidFill>
                  <a:srgbClr val="000000"/>
                </a:solidFill>
              </a:rPr>
              <a:t>organization </a:t>
            </a:r>
            <a:r>
              <a:rPr lang="en-US" b="1" dirty="0">
                <a:solidFill>
                  <a:srgbClr val="000000"/>
                </a:solidFill>
              </a:rPr>
              <a:t>or function responsible for controlling overhead (indirect costs).</a:t>
            </a:r>
          </a:p>
          <a:p>
            <a:pPr marL="419100" indent="-419100" defTabSz="914400">
              <a:spcBef>
                <a:spcPts val="900"/>
              </a:spcBef>
              <a:buClr>
                <a:schemeClr val="hlink"/>
              </a:buClr>
              <a:buSzTx/>
              <a:buFont typeface="Wingdings" pitchFamily="2" charset="2"/>
              <a:buAutoNum type="arabicParenR"/>
            </a:pPr>
            <a:r>
              <a:rPr lang="en-US" b="1" dirty="0">
                <a:solidFill>
                  <a:srgbClr val="000000"/>
                </a:solidFill>
              </a:rPr>
              <a:t>Provide for integration of the program work breakdown structure and the program organizational structure in a manner that permits cost and schedule performance measurement by elements of either or both structures as needed.</a:t>
            </a:r>
          </a:p>
        </p:txBody>
      </p:sp>
      <p:sp>
        <p:nvSpPr>
          <p:cNvPr id="18" name="Footer Placeholder 9"/>
          <p:cNvSpPr>
            <a:spLocks noGrp="1"/>
          </p:cNvSpPr>
          <p:nvPr>
            <p:ph type="ftr" sz="quarter" idx="11"/>
          </p:nvPr>
        </p:nvSpPr>
        <p:spPr>
          <a:xfrm>
            <a:off x="2667000" y="6553200"/>
            <a:ext cx="4843462" cy="228600"/>
          </a:xfrm>
        </p:spPr>
        <p:txBody>
          <a:bodyPr/>
          <a:lstStyle/>
          <a:p>
            <a:pPr>
              <a:defRPr/>
            </a:pPr>
            <a:r>
              <a:rPr lang="en-US" dirty="0" smtClean="0"/>
              <a:t>Source:  ANSI/EIA-748-B, </a:t>
            </a:r>
            <a:r>
              <a:rPr lang="en-US" i="1" dirty="0" smtClean="0"/>
              <a:t>Earned Value Management Systems, </a:t>
            </a:r>
            <a:r>
              <a:rPr lang="en-US" dirty="0" smtClean="0"/>
              <a:t>2007</a:t>
            </a:r>
            <a:endParaRPr 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2"/>
          </p:nvPr>
        </p:nvSpPr>
        <p:spPr>
          <a:noFill/>
        </p:spPr>
        <p:txBody>
          <a:bodyPr/>
          <a:lstStyle/>
          <a:p>
            <a:fld id="{A9E85600-D8A8-47EB-9D23-59992023C39E}" type="slidenum">
              <a:rPr lang="en-US" smtClean="0"/>
              <a:pPr/>
              <a:t>4</a:t>
            </a:fld>
            <a:endParaRPr lang="en-US" smtClean="0"/>
          </a:p>
        </p:txBody>
      </p:sp>
      <p:sp>
        <p:nvSpPr>
          <p:cNvPr id="7" name="Title 1"/>
          <p:cNvSpPr txBox="1">
            <a:spLocks/>
          </p:cNvSpPr>
          <p:nvPr/>
        </p:nvSpPr>
        <p:spPr>
          <a:xfrm>
            <a:off x="849313" y="190500"/>
            <a:ext cx="8193087" cy="538163"/>
          </a:xfrm>
          <a:prstGeom prst="rect">
            <a:avLst/>
          </a:prstGeom>
        </p:spPr>
        <p:txBody>
          <a:bodyPr/>
          <a:lstStyle/>
          <a:p>
            <a:pPr algn="ctr" eaLnBrk="0" hangingPunct="0">
              <a:defRPr/>
            </a:pPr>
            <a:endParaRPr lang="en-US" sz="2400" b="1" kern="0" dirty="0">
              <a:solidFill>
                <a:srgbClr val="000000"/>
              </a:solidFill>
              <a:latin typeface="Arial"/>
            </a:endParaRPr>
          </a:p>
        </p:txBody>
      </p:sp>
      <p:sp>
        <p:nvSpPr>
          <p:cNvPr id="8" name="Content Placeholder 2"/>
          <p:cNvSpPr txBox="1">
            <a:spLocks/>
          </p:cNvSpPr>
          <p:nvPr/>
        </p:nvSpPr>
        <p:spPr bwMode="auto">
          <a:xfrm>
            <a:off x="938213" y="927100"/>
            <a:ext cx="8001000" cy="5634038"/>
          </a:xfrm>
          <a:prstGeom prst="rect">
            <a:avLst/>
          </a:prstGeom>
          <a:noFill/>
          <a:ln w="9525">
            <a:noFill/>
            <a:miter lim="800000"/>
            <a:headEnd/>
            <a:tailEnd/>
          </a:ln>
        </p:spPr>
        <p:txBody>
          <a:bodyPr/>
          <a:lstStyle/>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p:txBody>
      </p:sp>
      <p:sp>
        <p:nvSpPr>
          <p:cNvPr id="14341" name="TextBox 4"/>
          <p:cNvSpPr txBox="1">
            <a:spLocks noChangeArrowheads="1"/>
          </p:cNvSpPr>
          <p:nvPr/>
        </p:nvSpPr>
        <p:spPr bwMode="auto">
          <a:xfrm>
            <a:off x="849313" y="147935"/>
            <a:ext cx="8193087" cy="523220"/>
          </a:xfrm>
          <a:prstGeom prst="rect">
            <a:avLst/>
          </a:prstGeom>
          <a:noFill/>
          <a:ln w="9525">
            <a:noFill/>
            <a:miter lim="800000"/>
            <a:headEnd/>
            <a:tailEnd/>
          </a:ln>
        </p:spPr>
        <p:txBody>
          <a:bodyPr>
            <a:spAutoFit/>
          </a:bodyPr>
          <a:lstStyle/>
          <a:p>
            <a:pPr algn="ctr"/>
            <a:r>
              <a:rPr lang="en-US" sz="2800" dirty="0" smtClean="0"/>
              <a:t>Planning, Scheduling, and Budgeting</a:t>
            </a:r>
            <a:endParaRPr lang="en-US" sz="2800" dirty="0">
              <a:latin typeface="Calibri" pitchFamily="34" charset="0"/>
            </a:endParaRPr>
          </a:p>
        </p:txBody>
      </p:sp>
      <p:sp>
        <p:nvSpPr>
          <p:cNvPr id="9" name="Rectangle 8"/>
          <p:cNvSpPr/>
          <p:nvPr/>
        </p:nvSpPr>
        <p:spPr>
          <a:xfrm>
            <a:off x="838200" y="762000"/>
            <a:ext cx="8077200" cy="5970865"/>
          </a:xfrm>
          <a:prstGeom prst="rect">
            <a:avLst/>
          </a:prstGeom>
        </p:spPr>
        <p:txBody>
          <a:bodyPr wrap="square">
            <a:spAutoFit/>
          </a:bodyPr>
          <a:lstStyle/>
          <a:p>
            <a:pPr marL="419100" indent="-419100" defTabSz="914400">
              <a:spcBef>
                <a:spcPts val="900"/>
              </a:spcBef>
              <a:buClr>
                <a:schemeClr val="hlink"/>
              </a:buClr>
              <a:buSzTx/>
              <a:buFont typeface="Wingdings" pitchFamily="2" charset="2"/>
              <a:buAutoNum type="arabicParenR" startAt="6"/>
            </a:pPr>
            <a:r>
              <a:rPr lang="en-US" sz="1600" b="1" dirty="0">
                <a:solidFill>
                  <a:srgbClr val="000000"/>
                </a:solidFill>
              </a:rPr>
              <a:t>Schedule the authorized work in a manner which describes the sequence of work and identifies significant task interdependencies required to meet the requirements of the program.</a:t>
            </a:r>
          </a:p>
          <a:p>
            <a:pPr marL="419100" indent="-419100" defTabSz="914400">
              <a:spcBef>
                <a:spcPts val="900"/>
              </a:spcBef>
              <a:buClr>
                <a:schemeClr val="hlink"/>
              </a:buClr>
              <a:buSzTx/>
              <a:buFont typeface="Wingdings" pitchFamily="2" charset="2"/>
              <a:buAutoNum type="arabicParenR" startAt="6"/>
            </a:pPr>
            <a:r>
              <a:rPr lang="en-US" sz="1600" b="1" dirty="0">
                <a:solidFill>
                  <a:srgbClr val="000000"/>
                </a:solidFill>
              </a:rPr>
              <a:t>Identify physical products, milestones, technical performance goals, or other indicators that will be used to measure progress.</a:t>
            </a:r>
          </a:p>
          <a:p>
            <a:pPr marL="419100" indent="-419100" defTabSz="914400">
              <a:spcBef>
                <a:spcPts val="900"/>
              </a:spcBef>
              <a:buClr>
                <a:schemeClr val="hlink"/>
              </a:buClr>
              <a:buSzTx/>
              <a:buFont typeface="Wingdings" pitchFamily="2" charset="2"/>
              <a:buAutoNum type="arabicParenR" startAt="6"/>
            </a:pPr>
            <a:r>
              <a:rPr lang="en-US" sz="1600" b="1" dirty="0">
                <a:solidFill>
                  <a:srgbClr val="000000"/>
                </a:solidFill>
              </a:rPr>
              <a:t>Establish and maintain a time-phased budget baseline, at the control account level, against which program performance can be measured. Initial budgets established for performance measurement will be based on either internal management goals or the external customer negotiated target cost including estimates for authorized but undefinitized work. Budget for far-term efforts may be held in higher level accounts until an appropriate time for allocation at the control account level. </a:t>
            </a:r>
            <a:r>
              <a:rPr lang="en-US" sz="1600" b="1" dirty="0" smtClean="0">
                <a:solidFill>
                  <a:srgbClr val="000000"/>
                </a:solidFill>
              </a:rPr>
              <a:t>If an </a:t>
            </a:r>
            <a:r>
              <a:rPr lang="en-US" sz="1600" b="1" dirty="0">
                <a:solidFill>
                  <a:srgbClr val="000000"/>
                </a:solidFill>
              </a:rPr>
              <a:t>over-target baseline is used for performance measurement reporting purposes, prior notification must be provided to the customer.</a:t>
            </a:r>
          </a:p>
          <a:p>
            <a:pPr marL="419100" indent="-419100" defTabSz="914400">
              <a:spcBef>
                <a:spcPts val="900"/>
              </a:spcBef>
              <a:buClr>
                <a:schemeClr val="hlink"/>
              </a:buClr>
              <a:buSzTx/>
              <a:buFont typeface="Wingdings" pitchFamily="2" charset="2"/>
              <a:buAutoNum type="arabicParenR" startAt="6"/>
            </a:pPr>
            <a:r>
              <a:rPr lang="en-US" sz="1600" b="1" dirty="0">
                <a:solidFill>
                  <a:srgbClr val="000000"/>
                </a:solidFill>
              </a:rPr>
              <a:t>Establish budgets for authorized work with identification of significant cost elements (labor, material, etc.) as needed for internal management and for control of subcontractors.</a:t>
            </a:r>
          </a:p>
          <a:p>
            <a:pPr marL="419100" indent="-419100" defTabSz="914400">
              <a:spcBef>
                <a:spcPts val="900"/>
              </a:spcBef>
              <a:buClr>
                <a:schemeClr val="hlink"/>
              </a:buClr>
              <a:buSzTx/>
              <a:buFont typeface="Wingdings" pitchFamily="2" charset="2"/>
              <a:buAutoNum type="arabicParenR" startAt="6"/>
            </a:pPr>
            <a:r>
              <a:rPr lang="en-US" sz="1600" b="1" dirty="0">
                <a:solidFill>
                  <a:srgbClr val="000000"/>
                </a:solidFill>
              </a:rPr>
              <a:t>To the extent it is practicable to identify the authorized work in discrete work packages, establish budgets for this work in terms of dollars, hours, or other measurable units. Where the entire control account is not subdivided into work packages, identify the far term effort in larger planning packages for budget and scheduling purposes.</a:t>
            </a:r>
          </a:p>
        </p:txBody>
      </p:sp>
      <p:sp>
        <p:nvSpPr>
          <p:cNvPr id="10" name="Footer Placeholder 9"/>
          <p:cNvSpPr>
            <a:spLocks noGrp="1"/>
          </p:cNvSpPr>
          <p:nvPr>
            <p:ph type="ftr" sz="quarter" idx="11"/>
          </p:nvPr>
        </p:nvSpPr>
        <p:spPr>
          <a:xfrm>
            <a:off x="2667000" y="6629400"/>
            <a:ext cx="4843462" cy="228600"/>
          </a:xfrm>
        </p:spPr>
        <p:txBody>
          <a:bodyPr/>
          <a:lstStyle/>
          <a:p>
            <a:pPr>
              <a:defRPr/>
            </a:pPr>
            <a:r>
              <a:rPr lang="en-US" dirty="0" smtClean="0"/>
              <a:t>Source:  ANSI/EIA-748-B, </a:t>
            </a:r>
            <a:r>
              <a:rPr lang="en-US" i="1" dirty="0" smtClean="0"/>
              <a:t>Earned Value Management Systems, </a:t>
            </a:r>
            <a:r>
              <a:rPr lang="en-US" dirty="0" smtClean="0"/>
              <a:t>2007</a:t>
            </a:r>
            <a:endParaRPr 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2"/>
          </p:nvPr>
        </p:nvSpPr>
        <p:spPr>
          <a:noFill/>
        </p:spPr>
        <p:txBody>
          <a:bodyPr/>
          <a:lstStyle/>
          <a:p>
            <a:fld id="{1BC43160-ABD6-475A-8E5D-EF96A0E00DD4}" type="slidenum">
              <a:rPr lang="en-US" smtClean="0"/>
              <a:pPr/>
              <a:t>5</a:t>
            </a:fld>
            <a:endParaRPr lang="en-US" smtClean="0"/>
          </a:p>
        </p:txBody>
      </p:sp>
      <p:sp>
        <p:nvSpPr>
          <p:cNvPr id="7" name="Title 1"/>
          <p:cNvSpPr txBox="1">
            <a:spLocks/>
          </p:cNvSpPr>
          <p:nvPr/>
        </p:nvSpPr>
        <p:spPr>
          <a:xfrm>
            <a:off x="849313" y="190500"/>
            <a:ext cx="8193087" cy="538163"/>
          </a:xfrm>
          <a:prstGeom prst="rect">
            <a:avLst/>
          </a:prstGeom>
        </p:spPr>
        <p:txBody>
          <a:bodyPr/>
          <a:lstStyle/>
          <a:p>
            <a:pPr algn="ctr" eaLnBrk="0" hangingPunct="0">
              <a:defRPr/>
            </a:pPr>
            <a:endParaRPr lang="en-US" sz="2400" b="1" kern="0" dirty="0">
              <a:solidFill>
                <a:srgbClr val="000000"/>
              </a:solidFill>
              <a:latin typeface="Arial"/>
            </a:endParaRPr>
          </a:p>
        </p:txBody>
      </p:sp>
      <p:sp>
        <p:nvSpPr>
          <p:cNvPr id="8" name="Content Placeholder 2"/>
          <p:cNvSpPr txBox="1">
            <a:spLocks/>
          </p:cNvSpPr>
          <p:nvPr/>
        </p:nvSpPr>
        <p:spPr bwMode="auto">
          <a:xfrm>
            <a:off x="938213" y="927100"/>
            <a:ext cx="8001000" cy="5634038"/>
          </a:xfrm>
          <a:prstGeom prst="rect">
            <a:avLst/>
          </a:prstGeom>
          <a:noFill/>
          <a:ln w="9525">
            <a:noFill/>
            <a:miter lim="800000"/>
            <a:headEnd/>
            <a:tailEnd/>
          </a:ln>
        </p:spPr>
        <p:txBody>
          <a:bodyPr/>
          <a:lstStyle/>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p:txBody>
      </p:sp>
      <p:sp>
        <p:nvSpPr>
          <p:cNvPr id="15365" name="TextBox 4"/>
          <p:cNvSpPr txBox="1">
            <a:spLocks noChangeArrowheads="1"/>
          </p:cNvSpPr>
          <p:nvPr/>
        </p:nvSpPr>
        <p:spPr bwMode="auto">
          <a:xfrm>
            <a:off x="849313" y="152400"/>
            <a:ext cx="8294687" cy="523220"/>
          </a:xfrm>
          <a:prstGeom prst="rect">
            <a:avLst/>
          </a:prstGeom>
          <a:noFill/>
          <a:ln w="9525">
            <a:noFill/>
            <a:miter lim="800000"/>
            <a:headEnd/>
            <a:tailEnd/>
          </a:ln>
        </p:spPr>
        <p:txBody>
          <a:bodyPr>
            <a:spAutoFit/>
          </a:bodyPr>
          <a:lstStyle/>
          <a:p>
            <a:pPr algn="ctr"/>
            <a:r>
              <a:rPr lang="en-US" sz="2800" dirty="0" smtClean="0"/>
              <a:t>Planning, Scheduling, and Budgeting (cont’d)</a:t>
            </a:r>
            <a:endParaRPr lang="en-US" sz="2800" dirty="0">
              <a:latin typeface="Calibri" pitchFamily="34" charset="0"/>
            </a:endParaRPr>
          </a:p>
        </p:txBody>
      </p:sp>
      <p:sp>
        <p:nvSpPr>
          <p:cNvPr id="9" name="Rectangle 8"/>
          <p:cNvSpPr/>
          <p:nvPr/>
        </p:nvSpPr>
        <p:spPr>
          <a:xfrm>
            <a:off x="838200" y="914400"/>
            <a:ext cx="8077200" cy="4708981"/>
          </a:xfrm>
          <a:prstGeom prst="rect">
            <a:avLst/>
          </a:prstGeom>
        </p:spPr>
        <p:txBody>
          <a:bodyPr wrap="square">
            <a:spAutoFit/>
          </a:bodyPr>
          <a:lstStyle/>
          <a:p>
            <a:pPr marL="419100" indent="-419100" defTabSz="914400">
              <a:spcBef>
                <a:spcPts val="900"/>
              </a:spcBef>
              <a:buClr>
                <a:schemeClr val="hlink"/>
              </a:buClr>
              <a:buSzTx/>
              <a:buFont typeface="Wingdings" pitchFamily="2" charset="2"/>
              <a:buAutoNum type="arabicParenR" startAt="11"/>
            </a:pPr>
            <a:r>
              <a:rPr lang="en-US" b="1" dirty="0">
                <a:solidFill>
                  <a:srgbClr val="000000"/>
                </a:solidFill>
              </a:rPr>
              <a:t>Provide that the sum of all work package budgets plus planning package budgets within a control account equals the control account budget.</a:t>
            </a:r>
          </a:p>
          <a:p>
            <a:pPr marL="419100" indent="-419100" defTabSz="914400">
              <a:spcBef>
                <a:spcPts val="900"/>
              </a:spcBef>
              <a:buClr>
                <a:schemeClr val="hlink"/>
              </a:buClr>
              <a:buSzTx/>
              <a:buFont typeface="Wingdings" pitchFamily="2" charset="2"/>
              <a:buAutoNum type="arabicParenR" startAt="11"/>
            </a:pPr>
            <a:r>
              <a:rPr lang="en-US" b="1" dirty="0">
                <a:solidFill>
                  <a:srgbClr val="000000"/>
                </a:solidFill>
              </a:rPr>
              <a:t>Identify and control level of effort activity by time-phased budgets established for this purpose. Only that effort which is </a:t>
            </a:r>
            <a:r>
              <a:rPr lang="en-US" b="1" dirty="0" smtClean="0">
                <a:solidFill>
                  <a:srgbClr val="000000"/>
                </a:solidFill>
              </a:rPr>
              <a:t>not measurable </a:t>
            </a:r>
            <a:r>
              <a:rPr lang="en-US" b="1" dirty="0">
                <a:solidFill>
                  <a:srgbClr val="000000"/>
                </a:solidFill>
              </a:rPr>
              <a:t>or for which measurement is impracticable may be classified as level of effort.</a:t>
            </a:r>
          </a:p>
          <a:p>
            <a:pPr marL="419100" indent="-419100" defTabSz="914400">
              <a:spcBef>
                <a:spcPts val="900"/>
              </a:spcBef>
              <a:buClr>
                <a:schemeClr val="hlink"/>
              </a:buClr>
              <a:buSzTx/>
              <a:buFont typeface="Wingdings" pitchFamily="2" charset="2"/>
              <a:buAutoNum type="arabicParenR" startAt="11"/>
            </a:pPr>
            <a:r>
              <a:rPr lang="en-US" b="1" dirty="0">
                <a:solidFill>
                  <a:srgbClr val="000000"/>
                </a:solidFill>
              </a:rPr>
              <a:t>Establish overhead budgets for each significant organizational </a:t>
            </a:r>
            <a:r>
              <a:rPr lang="en-US" b="1" dirty="0" smtClean="0">
                <a:solidFill>
                  <a:srgbClr val="000000"/>
                </a:solidFill>
              </a:rPr>
              <a:t>component </a:t>
            </a:r>
            <a:r>
              <a:rPr lang="en-US" b="1" dirty="0">
                <a:solidFill>
                  <a:srgbClr val="000000"/>
                </a:solidFill>
              </a:rPr>
              <a:t>for expenses which will become indirect costs. Reflect in the program budgets, at the appropriate level, the amounts in overhead pools that are planned to be allocated to the program as indirect costs.</a:t>
            </a:r>
          </a:p>
          <a:p>
            <a:pPr marL="419100" indent="-419100" defTabSz="914400">
              <a:spcBef>
                <a:spcPts val="900"/>
              </a:spcBef>
              <a:buClr>
                <a:schemeClr val="hlink"/>
              </a:buClr>
              <a:buSzTx/>
              <a:buFont typeface="Wingdings" pitchFamily="2" charset="2"/>
              <a:buAutoNum type="arabicParenR" startAt="11"/>
            </a:pPr>
            <a:r>
              <a:rPr lang="en-US" b="1" dirty="0">
                <a:solidFill>
                  <a:srgbClr val="000000"/>
                </a:solidFill>
              </a:rPr>
              <a:t>Identify management reserves and undistributed budget.</a:t>
            </a:r>
          </a:p>
          <a:p>
            <a:pPr marL="419100" indent="-419100" defTabSz="914400">
              <a:spcBef>
                <a:spcPts val="900"/>
              </a:spcBef>
              <a:buClr>
                <a:schemeClr val="hlink"/>
              </a:buClr>
              <a:buSzTx/>
              <a:buFont typeface="Wingdings" pitchFamily="2" charset="2"/>
              <a:buAutoNum type="arabicParenR" startAt="11"/>
            </a:pPr>
            <a:r>
              <a:rPr lang="en-US" b="1" dirty="0">
                <a:solidFill>
                  <a:srgbClr val="000000"/>
                </a:solidFill>
              </a:rPr>
              <a:t>Provide that the program target cost goal is reconciled with the sum of all internal program budgets and management reserves.</a:t>
            </a:r>
          </a:p>
        </p:txBody>
      </p:sp>
      <p:sp>
        <p:nvSpPr>
          <p:cNvPr id="10" name="Footer Placeholder 9"/>
          <p:cNvSpPr>
            <a:spLocks noGrp="1"/>
          </p:cNvSpPr>
          <p:nvPr>
            <p:ph type="ftr" sz="quarter" idx="11"/>
          </p:nvPr>
        </p:nvSpPr>
        <p:spPr>
          <a:xfrm>
            <a:off x="2667000" y="6553200"/>
            <a:ext cx="4843462" cy="228600"/>
          </a:xfrm>
        </p:spPr>
        <p:txBody>
          <a:bodyPr/>
          <a:lstStyle/>
          <a:p>
            <a:pPr>
              <a:defRPr/>
            </a:pPr>
            <a:r>
              <a:rPr lang="en-US" dirty="0" smtClean="0"/>
              <a:t>Source:  ANSI/EIA-748-B, </a:t>
            </a:r>
            <a:r>
              <a:rPr lang="en-US" i="1" dirty="0" smtClean="0"/>
              <a:t>Earned Value Management Systems, </a:t>
            </a:r>
            <a:r>
              <a:rPr lang="en-US" dirty="0" smtClean="0"/>
              <a:t>2007</a:t>
            </a:r>
            <a:endParaRPr 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2"/>
          </p:nvPr>
        </p:nvSpPr>
        <p:spPr>
          <a:noFill/>
        </p:spPr>
        <p:txBody>
          <a:bodyPr/>
          <a:lstStyle/>
          <a:p>
            <a:fld id="{7ECD889A-EB16-4901-8D77-426955C72F2A}" type="slidenum">
              <a:rPr lang="en-US" smtClean="0"/>
              <a:pPr/>
              <a:t>6</a:t>
            </a:fld>
            <a:endParaRPr lang="en-US" smtClean="0"/>
          </a:p>
        </p:txBody>
      </p:sp>
      <p:sp>
        <p:nvSpPr>
          <p:cNvPr id="7" name="Title 1"/>
          <p:cNvSpPr txBox="1">
            <a:spLocks/>
          </p:cNvSpPr>
          <p:nvPr/>
        </p:nvSpPr>
        <p:spPr>
          <a:xfrm>
            <a:off x="849313" y="190500"/>
            <a:ext cx="8193087" cy="538163"/>
          </a:xfrm>
          <a:prstGeom prst="rect">
            <a:avLst/>
          </a:prstGeom>
        </p:spPr>
        <p:txBody>
          <a:bodyPr/>
          <a:lstStyle/>
          <a:p>
            <a:pPr algn="ctr" eaLnBrk="0" hangingPunct="0">
              <a:defRPr/>
            </a:pPr>
            <a:endParaRPr lang="en-US" sz="2400" b="1" kern="0" dirty="0">
              <a:solidFill>
                <a:srgbClr val="000000"/>
              </a:solidFill>
              <a:latin typeface="Arial"/>
            </a:endParaRPr>
          </a:p>
        </p:txBody>
      </p:sp>
      <p:sp>
        <p:nvSpPr>
          <p:cNvPr id="8" name="Content Placeholder 2"/>
          <p:cNvSpPr txBox="1">
            <a:spLocks/>
          </p:cNvSpPr>
          <p:nvPr/>
        </p:nvSpPr>
        <p:spPr bwMode="auto">
          <a:xfrm>
            <a:off x="938213" y="927100"/>
            <a:ext cx="8001000" cy="5634038"/>
          </a:xfrm>
          <a:prstGeom prst="rect">
            <a:avLst/>
          </a:prstGeom>
          <a:noFill/>
          <a:ln w="9525">
            <a:noFill/>
            <a:miter lim="800000"/>
            <a:headEnd/>
            <a:tailEnd/>
          </a:ln>
        </p:spPr>
        <p:txBody>
          <a:bodyPr/>
          <a:lstStyle/>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p:txBody>
      </p:sp>
      <p:sp>
        <p:nvSpPr>
          <p:cNvPr id="16389" name="TextBox 4"/>
          <p:cNvSpPr txBox="1">
            <a:spLocks noChangeArrowheads="1"/>
          </p:cNvSpPr>
          <p:nvPr/>
        </p:nvSpPr>
        <p:spPr bwMode="auto">
          <a:xfrm>
            <a:off x="849313" y="152400"/>
            <a:ext cx="8294687" cy="523220"/>
          </a:xfrm>
          <a:prstGeom prst="rect">
            <a:avLst/>
          </a:prstGeom>
          <a:noFill/>
          <a:ln w="9525">
            <a:noFill/>
            <a:miter lim="800000"/>
            <a:headEnd/>
            <a:tailEnd/>
          </a:ln>
        </p:spPr>
        <p:txBody>
          <a:bodyPr>
            <a:spAutoFit/>
          </a:bodyPr>
          <a:lstStyle/>
          <a:p>
            <a:pPr algn="ctr"/>
            <a:r>
              <a:rPr lang="en-US" sz="2800" dirty="0" smtClean="0"/>
              <a:t>Accounting Considerations</a:t>
            </a:r>
            <a:endParaRPr lang="en-US" sz="2000" dirty="0">
              <a:latin typeface="Calibri" pitchFamily="34" charset="0"/>
            </a:endParaRPr>
          </a:p>
        </p:txBody>
      </p:sp>
      <p:sp>
        <p:nvSpPr>
          <p:cNvPr id="9" name="Rectangle 8"/>
          <p:cNvSpPr/>
          <p:nvPr/>
        </p:nvSpPr>
        <p:spPr>
          <a:xfrm>
            <a:off x="762000" y="877208"/>
            <a:ext cx="8305800" cy="5670783"/>
          </a:xfrm>
          <a:prstGeom prst="rect">
            <a:avLst/>
          </a:prstGeom>
        </p:spPr>
        <p:txBody>
          <a:bodyPr wrap="square">
            <a:spAutoFit/>
          </a:bodyPr>
          <a:lstStyle/>
          <a:p>
            <a:pPr marL="419100" indent="-419100" defTabSz="914400">
              <a:spcBef>
                <a:spcPts val="900"/>
              </a:spcBef>
              <a:buClr>
                <a:schemeClr val="hlink"/>
              </a:buClr>
              <a:buSzTx/>
              <a:buFont typeface="Wingdings" pitchFamily="2" charset="2"/>
              <a:buAutoNum type="arabicParenR" startAt="16"/>
            </a:pPr>
            <a:r>
              <a:rPr lang="en-US" sz="1600" b="1" dirty="0">
                <a:solidFill>
                  <a:srgbClr val="000000"/>
                </a:solidFill>
              </a:rPr>
              <a:t>Record direct costs in a manner consistent with the budgets in a formal system controlled by the general books of account.</a:t>
            </a:r>
          </a:p>
          <a:p>
            <a:pPr marL="419100" indent="-419100" defTabSz="914400">
              <a:spcBef>
                <a:spcPts val="900"/>
              </a:spcBef>
              <a:buClr>
                <a:schemeClr val="hlink"/>
              </a:buClr>
              <a:buSzTx/>
              <a:buFont typeface="Wingdings" pitchFamily="2" charset="2"/>
              <a:buAutoNum type="arabicParenR" startAt="16"/>
            </a:pPr>
            <a:r>
              <a:rPr lang="en-US" sz="1600" b="1" dirty="0">
                <a:solidFill>
                  <a:srgbClr val="000000"/>
                </a:solidFill>
              </a:rPr>
              <a:t>When a work breakdown structure is used, summarize direct costs from control accounts into the work breakdown structure without allocation of a single control account to two or more work breakdown structure elements.</a:t>
            </a:r>
          </a:p>
          <a:p>
            <a:pPr marL="419100" indent="-419100" defTabSz="914400">
              <a:spcBef>
                <a:spcPts val="900"/>
              </a:spcBef>
              <a:buClr>
                <a:schemeClr val="hlink"/>
              </a:buClr>
              <a:buSzTx/>
              <a:buFont typeface="Wingdings" pitchFamily="2" charset="2"/>
              <a:buAutoNum type="arabicParenR" startAt="16"/>
            </a:pPr>
            <a:r>
              <a:rPr lang="en-US" sz="1600" b="1" dirty="0">
                <a:solidFill>
                  <a:srgbClr val="000000"/>
                </a:solidFill>
              </a:rPr>
              <a:t>Summarize direct costs from the control accounts into the contractor’s organizational elements without allocation of a single control account to two or more organizational elements.</a:t>
            </a:r>
          </a:p>
          <a:p>
            <a:pPr marL="419100" indent="-419100" defTabSz="914400">
              <a:spcBef>
                <a:spcPts val="900"/>
              </a:spcBef>
              <a:buClr>
                <a:schemeClr val="hlink"/>
              </a:buClr>
              <a:buSzTx/>
              <a:buFont typeface="Wingdings" pitchFamily="2" charset="2"/>
              <a:buAutoNum type="arabicParenR" startAt="16"/>
            </a:pPr>
            <a:r>
              <a:rPr lang="en-US" sz="1600" b="1" dirty="0">
                <a:solidFill>
                  <a:srgbClr val="000000"/>
                </a:solidFill>
              </a:rPr>
              <a:t>Record all indirect costs </a:t>
            </a:r>
            <a:r>
              <a:rPr lang="en-US" sz="1600" b="1" dirty="0" smtClean="0">
                <a:solidFill>
                  <a:srgbClr val="000000"/>
                </a:solidFill>
              </a:rPr>
              <a:t>that </a:t>
            </a:r>
            <a:r>
              <a:rPr lang="en-US" sz="1600" b="1" dirty="0">
                <a:solidFill>
                  <a:srgbClr val="000000"/>
                </a:solidFill>
              </a:rPr>
              <a:t>will be allocated to the </a:t>
            </a:r>
            <a:r>
              <a:rPr lang="en-US" sz="1600" b="1" dirty="0" smtClean="0">
                <a:solidFill>
                  <a:srgbClr val="000000"/>
                </a:solidFill>
              </a:rPr>
              <a:t>program consistent with the overhead budgets.</a:t>
            </a:r>
            <a:endParaRPr lang="en-US" sz="1600" b="1" dirty="0">
              <a:solidFill>
                <a:srgbClr val="000000"/>
              </a:solidFill>
            </a:endParaRPr>
          </a:p>
          <a:p>
            <a:pPr marL="419100" indent="-419100" defTabSz="914400">
              <a:spcBef>
                <a:spcPts val="900"/>
              </a:spcBef>
              <a:buClr>
                <a:schemeClr val="hlink"/>
              </a:buClr>
              <a:buSzTx/>
              <a:buFont typeface="Wingdings" pitchFamily="2" charset="2"/>
              <a:buAutoNum type="arabicParenR" startAt="16"/>
            </a:pPr>
            <a:r>
              <a:rPr lang="en-US" sz="1600" b="1" dirty="0">
                <a:solidFill>
                  <a:srgbClr val="000000"/>
                </a:solidFill>
              </a:rPr>
              <a:t>Identify unit costs, equivalent unit costs, or lot costs when needed.</a:t>
            </a:r>
          </a:p>
          <a:p>
            <a:pPr marL="419100" indent="-419100" defTabSz="914400">
              <a:spcBef>
                <a:spcPts val="900"/>
              </a:spcBef>
              <a:buClr>
                <a:schemeClr val="hlink"/>
              </a:buClr>
              <a:buSzTx/>
              <a:buFont typeface="Wingdings" pitchFamily="2" charset="2"/>
              <a:buAutoNum type="arabicParenR" startAt="16"/>
            </a:pPr>
            <a:r>
              <a:rPr lang="en-US" sz="1600" b="1" dirty="0">
                <a:solidFill>
                  <a:srgbClr val="000000"/>
                </a:solidFill>
              </a:rPr>
              <a:t>For EVMS, the material accounting system will provide for:</a:t>
            </a:r>
          </a:p>
          <a:p>
            <a:pPr marL="796925" lvl="1" indent="-342900" defTabSz="914400">
              <a:spcBef>
                <a:spcPct val="50000"/>
              </a:spcBef>
              <a:buClr>
                <a:schemeClr val="hlink"/>
              </a:buClr>
              <a:buFont typeface="+mj-lt"/>
              <a:buAutoNum type="alphaLcParenR"/>
            </a:pPr>
            <a:r>
              <a:rPr lang="en-US" sz="1400" b="1" dirty="0">
                <a:solidFill>
                  <a:srgbClr val="000000"/>
                </a:solidFill>
              </a:rPr>
              <a:t>Accurate cost accumulation and assignment of costs to control accounts in a manner consistent with the budgets using recognized, acceptable, costing techniques.</a:t>
            </a:r>
          </a:p>
          <a:p>
            <a:pPr marL="796925" lvl="1" indent="-342900" defTabSz="914400">
              <a:spcBef>
                <a:spcPct val="50000"/>
              </a:spcBef>
              <a:buClr>
                <a:schemeClr val="hlink"/>
              </a:buClr>
              <a:buFont typeface="+mj-lt"/>
              <a:buAutoNum type="alphaLcParenR"/>
            </a:pPr>
            <a:r>
              <a:rPr lang="en-US" sz="1400" b="1" dirty="0">
                <a:solidFill>
                  <a:srgbClr val="000000"/>
                </a:solidFill>
              </a:rPr>
              <a:t>Cost </a:t>
            </a:r>
            <a:r>
              <a:rPr lang="en-US" sz="1400" b="1" dirty="0" smtClean="0">
                <a:solidFill>
                  <a:srgbClr val="000000"/>
                </a:solidFill>
              </a:rPr>
              <a:t>recorded for accomplishing work performed in the same period that earned value is measured and at the point in time most suitable for the category of material involved, </a:t>
            </a:r>
            <a:r>
              <a:rPr lang="en-US" sz="1400" b="1" dirty="0">
                <a:solidFill>
                  <a:srgbClr val="000000"/>
                </a:solidFill>
              </a:rPr>
              <a:t>but no earlier than the time of </a:t>
            </a:r>
            <a:r>
              <a:rPr lang="en-US" sz="1400" b="1" dirty="0" smtClean="0">
                <a:solidFill>
                  <a:srgbClr val="000000"/>
                </a:solidFill>
              </a:rPr>
              <a:t>actual </a:t>
            </a:r>
            <a:r>
              <a:rPr lang="en-US" sz="1400" b="1" dirty="0">
                <a:solidFill>
                  <a:srgbClr val="000000"/>
                </a:solidFill>
              </a:rPr>
              <a:t>receipt of material.</a:t>
            </a:r>
          </a:p>
          <a:p>
            <a:pPr marL="796925" lvl="1" indent="-342900" defTabSz="914400">
              <a:spcBef>
                <a:spcPct val="50000"/>
              </a:spcBef>
              <a:buClr>
                <a:schemeClr val="hlink"/>
              </a:buClr>
              <a:buFont typeface="+mj-lt"/>
              <a:buAutoNum type="alphaLcParenR"/>
            </a:pPr>
            <a:r>
              <a:rPr lang="en-US" sz="1400" b="1" dirty="0">
                <a:solidFill>
                  <a:srgbClr val="000000"/>
                </a:solidFill>
              </a:rPr>
              <a:t>Full accountability of all material purchased for the program including the residual inventory.</a:t>
            </a:r>
          </a:p>
        </p:txBody>
      </p:sp>
      <p:sp>
        <p:nvSpPr>
          <p:cNvPr id="10" name="Footer Placeholder 9"/>
          <p:cNvSpPr>
            <a:spLocks noGrp="1"/>
          </p:cNvSpPr>
          <p:nvPr>
            <p:ph type="ftr" sz="quarter" idx="11"/>
          </p:nvPr>
        </p:nvSpPr>
        <p:spPr>
          <a:xfrm>
            <a:off x="2667000" y="6553200"/>
            <a:ext cx="4843462" cy="228600"/>
          </a:xfrm>
        </p:spPr>
        <p:txBody>
          <a:bodyPr/>
          <a:lstStyle/>
          <a:p>
            <a:pPr>
              <a:defRPr/>
            </a:pPr>
            <a:r>
              <a:rPr lang="en-US" dirty="0" smtClean="0"/>
              <a:t>Source:  ANSI/EIA-748-B, </a:t>
            </a:r>
            <a:r>
              <a:rPr lang="en-US" i="1" dirty="0" smtClean="0"/>
              <a:t>Earned Value Management Systems, </a:t>
            </a:r>
            <a:r>
              <a:rPr lang="en-US" dirty="0" smtClean="0"/>
              <a:t>2007</a:t>
            </a:r>
            <a:endParaRPr 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2"/>
          </p:nvPr>
        </p:nvSpPr>
        <p:spPr>
          <a:noFill/>
        </p:spPr>
        <p:txBody>
          <a:bodyPr/>
          <a:lstStyle/>
          <a:p>
            <a:fld id="{216E5661-FF80-4401-B4DB-8B2E10A6AAD0}" type="slidenum">
              <a:rPr lang="en-US" smtClean="0"/>
              <a:pPr/>
              <a:t>7</a:t>
            </a:fld>
            <a:endParaRPr lang="en-US" smtClean="0"/>
          </a:p>
        </p:txBody>
      </p:sp>
      <p:sp>
        <p:nvSpPr>
          <p:cNvPr id="7" name="Title 1"/>
          <p:cNvSpPr txBox="1">
            <a:spLocks/>
          </p:cNvSpPr>
          <p:nvPr/>
        </p:nvSpPr>
        <p:spPr>
          <a:xfrm>
            <a:off x="849313" y="190500"/>
            <a:ext cx="8193087" cy="538163"/>
          </a:xfrm>
          <a:prstGeom prst="rect">
            <a:avLst/>
          </a:prstGeom>
        </p:spPr>
        <p:txBody>
          <a:bodyPr/>
          <a:lstStyle/>
          <a:p>
            <a:pPr algn="ctr" eaLnBrk="0" hangingPunct="0">
              <a:defRPr/>
            </a:pPr>
            <a:endParaRPr lang="en-US" sz="2400" b="1" kern="0" dirty="0">
              <a:solidFill>
                <a:srgbClr val="000000"/>
              </a:solidFill>
              <a:latin typeface="Arial"/>
            </a:endParaRPr>
          </a:p>
        </p:txBody>
      </p:sp>
      <p:sp>
        <p:nvSpPr>
          <p:cNvPr id="8" name="Content Placeholder 2"/>
          <p:cNvSpPr txBox="1">
            <a:spLocks/>
          </p:cNvSpPr>
          <p:nvPr/>
        </p:nvSpPr>
        <p:spPr bwMode="auto">
          <a:xfrm>
            <a:off x="938213" y="927100"/>
            <a:ext cx="8001000" cy="5634038"/>
          </a:xfrm>
          <a:prstGeom prst="rect">
            <a:avLst/>
          </a:prstGeom>
          <a:noFill/>
          <a:ln w="9525">
            <a:noFill/>
            <a:miter lim="800000"/>
            <a:headEnd/>
            <a:tailEnd/>
          </a:ln>
        </p:spPr>
        <p:txBody>
          <a:bodyPr/>
          <a:lstStyle/>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p:txBody>
      </p:sp>
      <p:sp>
        <p:nvSpPr>
          <p:cNvPr id="17413" name="TextBox 4"/>
          <p:cNvSpPr txBox="1">
            <a:spLocks noChangeArrowheads="1"/>
          </p:cNvSpPr>
          <p:nvPr/>
        </p:nvSpPr>
        <p:spPr bwMode="auto">
          <a:xfrm>
            <a:off x="849313" y="152400"/>
            <a:ext cx="8294687" cy="523220"/>
          </a:xfrm>
          <a:prstGeom prst="rect">
            <a:avLst/>
          </a:prstGeom>
          <a:noFill/>
          <a:ln w="9525">
            <a:noFill/>
            <a:miter lim="800000"/>
            <a:headEnd/>
            <a:tailEnd/>
          </a:ln>
        </p:spPr>
        <p:txBody>
          <a:bodyPr>
            <a:spAutoFit/>
          </a:bodyPr>
          <a:lstStyle/>
          <a:p>
            <a:pPr algn="ctr"/>
            <a:r>
              <a:rPr lang="en-US" sz="2800" dirty="0" smtClean="0"/>
              <a:t>Analysis and Management Reports</a:t>
            </a:r>
            <a:endParaRPr lang="en-US" sz="2000" dirty="0">
              <a:latin typeface="Calibri" pitchFamily="34" charset="0"/>
            </a:endParaRPr>
          </a:p>
        </p:txBody>
      </p:sp>
      <p:sp>
        <p:nvSpPr>
          <p:cNvPr id="9" name="Rectangle 8"/>
          <p:cNvSpPr/>
          <p:nvPr/>
        </p:nvSpPr>
        <p:spPr>
          <a:xfrm>
            <a:off x="762000" y="815653"/>
            <a:ext cx="8305800" cy="6061659"/>
          </a:xfrm>
          <a:prstGeom prst="rect">
            <a:avLst/>
          </a:prstGeom>
        </p:spPr>
        <p:txBody>
          <a:bodyPr wrap="square">
            <a:spAutoFit/>
          </a:bodyPr>
          <a:lstStyle/>
          <a:p>
            <a:pPr marL="419100" indent="-419100" defTabSz="914400">
              <a:lnSpc>
                <a:spcPct val="85000"/>
              </a:lnSpc>
              <a:spcBef>
                <a:spcPts val="900"/>
              </a:spcBef>
              <a:buClr>
                <a:schemeClr val="hlink"/>
              </a:buClr>
              <a:buSzTx/>
              <a:buFont typeface="Wingdings" pitchFamily="2" charset="2"/>
              <a:buAutoNum type="arabicParenR" startAt="22"/>
            </a:pPr>
            <a:r>
              <a:rPr lang="en-US" sz="1600" b="1" dirty="0">
                <a:solidFill>
                  <a:srgbClr val="000000"/>
                </a:solidFill>
              </a:rPr>
              <a:t>At least on a monthly basis, generate the following information at the control account and other levels as necessary for management control using actual cost data from, or reconcilable with, the accounting system:</a:t>
            </a:r>
          </a:p>
          <a:p>
            <a:pPr marL="796925" lvl="1" indent="-342900" defTabSz="914400">
              <a:spcBef>
                <a:spcPct val="30000"/>
              </a:spcBef>
              <a:buClr>
                <a:schemeClr val="hlink"/>
              </a:buClr>
              <a:buFont typeface="+mj-lt"/>
              <a:buAutoNum type="alphaLcParenR"/>
            </a:pPr>
            <a:r>
              <a:rPr lang="en-US" sz="1400" b="1" dirty="0">
                <a:solidFill>
                  <a:srgbClr val="000000"/>
                </a:solidFill>
              </a:rPr>
              <a:t>Comparison of the amount of planned budget and the amount of budget earned for work accomplished. This comparison provides the schedule variance.</a:t>
            </a:r>
          </a:p>
          <a:p>
            <a:pPr marL="796925" lvl="1" indent="-342900" defTabSz="914400">
              <a:spcBef>
                <a:spcPct val="30000"/>
              </a:spcBef>
              <a:buClr>
                <a:schemeClr val="hlink"/>
              </a:buClr>
              <a:buFont typeface="+mj-lt"/>
              <a:buAutoNum type="alphaLcParenR"/>
            </a:pPr>
            <a:r>
              <a:rPr lang="en-US" sz="1400" b="1" dirty="0">
                <a:solidFill>
                  <a:srgbClr val="000000"/>
                </a:solidFill>
              </a:rPr>
              <a:t>Comparison of the amount of the budget earned and the actual (applied where appropriate) direct costs for the same work. This comparison provides the cost variance.</a:t>
            </a:r>
          </a:p>
          <a:p>
            <a:pPr marL="419100" indent="-419100" defTabSz="914400">
              <a:lnSpc>
                <a:spcPct val="85000"/>
              </a:lnSpc>
              <a:spcBef>
                <a:spcPts val="900"/>
              </a:spcBef>
              <a:buClr>
                <a:schemeClr val="hlink"/>
              </a:buClr>
              <a:buSzTx/>
              <a:buFont typeface="Wingdings" pitchFamily="2" charset="2"/>
              <a:buAutoNum type="arabicParenR" startAt="22"/>
            </a:pPr>
            <a:r>
              <a:rPr lang="en-US" sz="1600" b="1" dirty="0">
                <a:solidFill>
                  <a:srgbClr val="000000"/>
                </a:solidFill>
              </a:rPr>
              <a:t>Identify, at least monthly, the significant differences between both planned and actual schedule performance and planned and actual cost performance, and provide the reasons for the variances in the detail needed by program management.</a:t>
            </a:r>
          </a:p>
          <a:p>
            <a:pPr marL="419100" indent="-419100" defTabSz="914400">
              <a:lnSpc>
                <a:spcPct val="85000"/>
              </a:lnSpc>
              <a:spcBef>
                <a:spcPts val="900"/>
              </a:spcBef>
              <a:buClr>
                <a:schemeClr val="hlink"/>
              </a:buClr>
              <a:buSzTx/>
              <a:buFont typeface="Wingdings" pitchFamily="2" charset="2"/>
              <a:buAutoNum type="arabicParenR" startAt="22"/>
            </a:pPr>
            <a:r>
              <a:rPr lang="en-US" sz="1600" b="1" dirty="0">
                <a:solidFill>
                  <a:srgbClr val="000000"/>
                </a:solidFill>
              </a:rPr>
              <a:t>Identify budgeted and applied (or actual) indirect costs at the level and frequency needed by management for effective control, along with the reasons for any significant variances.</a:t>
            </a:r>
          </a:p>
          <a:p>
            <a:pPr marL="419100" indent="-419100" defTabSz="914400">
              <a:lnSpc>
                <a:spcPct val="85000"/>
              </a:lnSpc>
              <a:spcBef>
                <a:spcPts val="900"/>
              </a:spcBef>
              <a:buClr>
                <a:schemeClr val="hlink"/>
              </a:buClr>
              <a:buSzTx/>
              <a:buFont typeface="Wingdings" pitchFamily="2" charset="2"/>
              <a:buAutoNum type="arabicParenR" startAt="22"/>
            </a:pPr>
            <a:r>
              <a:rPr lang="en-US" sz="1600" b="1" dirty="0">
                <a:solidFill>
                  <a:srgbClr val="000000"/>
                </a:solidFill>
              </a:rPr>
              <a:t>Summarize the data elements and associated variances through the program organization and/or work breakdown structure to support management needs and any customer reporting specified in the contract.</a:t>
            </a:r>
          </a:p>
          <a:p>
            <a:pPr marL="419100" indent="-419100" defTabSz="914400">
              <a:lnSpc>
                <a:spcPct val="85000"/>
              </a:lnSpc>
              <a:spcBef>
                <a:spcPts val="900"/>
              </a:spcBef>
              <a:buClr>
                <a:schemeClr val="hlink"/>
              </a:buClr>
              <a:buSzTx/>
              <a:buFont typeface="Wingdings" pitchFamily="2" charset="2"/>
              <a:buAutoNum type="arabicParenR" startAt="22"/>
            </a:pPr>
            <a:r>
              <a:rPr lang="en-US" sz="1600" b="1" dirty="0">
                <a:solidFill>
                  <a:srgbClr val="000000"/>
                </a:solidFill>
              </a:rPr>
              <a:t>Implement managerial actions taken as the result of earned value information.</a:t>
            </a:r>
          </a:p>
          <a:p>
            <a:pPr marL="419100" indent="-419100" defTabSz="914400">
              <a:lnSpc>
                <a:spcPct val="85000"/>
              </a:lnSpc>
              <a:spcBef>
                <a:spcPts val="900"/>
              </a:spcBef>
              <a:buClr>
                <a:schemeClr val="hlink"/>
              </a:buClr>
              <a:buSzTx/>
              <a:buFont typeface="Wingdings" pitchFamily="2" charset="2"/>
              <a:buAutoNum type="arabicParenR" startAt="27"/>
            </a:pPr>
            <a:r>
              <a:rPr lang="en-US" sz="1600" b="1" dirty="0">
                <a:solidFill>
                  <a:srgbClr val="000000"/>
                </a:solidFill>
              </a:rPr>
              <a:t>Develop revised estimates of cost at completion based on performance to date, commitment values for material, and estimates of future conditions. Compare this information with the performance measurement baseline to identify variances at completion important to company management and any applicable customer reporting requirements including statements of funding requirements.</a:t>
            </a:r>
          </a:p>
        </p:txBody>
      </p:sp>
      <p:sp>
        <p:nvSpPr>
          <p:cNvPr id="10" name="Footer Placeholder 9"/>
          <p:cNvSpPr>
            <a:spLocks noGrp="1"/>
          </p:cNvSpPr>
          <p:nvPr>
            <p:ph type="ftr" sz="quarter" idx="11"/>
          </p:nvPr>
        </p:nvSpPr>
        <p:spPr>
          <a:xfrm>
            <a:off x="2776538" y="6629400"/>
            <a:ext cx="4843462" cy="228600"/>
          </a:xfrm>
        </p:spPr>
        <p:txBody>
          <a:bodyPr/>
          <a:lstStyle/>
          <a:p>
            <a:pPr>
              <a:defRPr/>
            </a:pPr>
            <a:r>
              <a:rPr lang="en-US" dirty="0" smtClean="0"/>
              <a:t>Source:  ANSI/EIA-748-B, </a:t>
            </a:r>
            <a:r>
              <a:rPr lang="en-US" i="1" dirty="0" smtClean="0"/>
              <a:t>Earned Value Management Systems, </a:t>
            </a:r>
            <a:r>
              <a:rPr lang="en-US" dirty="0" smtClean="0"/>
              <a:t>2007</a:t>
            </a:r>
            <a:endParaRPr 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12"/>
          </p:nvPr>
        </p:nvSpPr>
        <p:spPr>
          <a:noFill/>
        </p:spPr>
        <p:txBody>
          <a:bodyPr/>
          <a:lstStyle/>
          <a:p>
            <a:fld id="{BB1BA530-50DD-4E43-9133-4F6D87BD362E}" type="slidenum">
              <a:rPr lang="en-US" smtClean="0"/>
              <a:pPr/>
              <a:t>8</a:t>
            </a:fld>
            <a:endParaRPr lang="en-US" smtClean="0"/>
          </a:p>
        </p:txBody>
      </p:sp>
      <p:sp>
        <p:nvSpPr>
          <p:cNvPr id="7" name="Title 1"/>
          <p:cNvSpPr txBox="1">
            <a:spLocks/>
          </p:cNvSpPr>
          <p:nvPr/>
        </p:nvSpPr>
        <p:spPr>
          <a:xfrm>
            <a:off x="849313" y="190500"/>
            <a:ext cx="8193087" cy="538163"/>
          </a:xfrm>
          <a:prstGeom prst="rect">
            <a:avLst/>
          </a:prstGeom>
        </p:spPr>
        <p:txBody>
          <a:bodyPr/>
          <a:lstStyle/>
          <a:p>
            <a:pPr algn="ctr" eaLnBrk="0" hangingPunct="0">
              <a:defRPr/>
            </a:pPr>
            <a:endParaRPr lang="en-US" sz="2400" b="1" kern="0" dirty="0">
              <a:solidFill>
                <a:srgbClr val="000000"/>
              </a:solidFill>
              <a:latin typeface="Arial"/>
            </a:endParaRPr>
          </a:p>
        </p:txBody>
      </p:sp>
      <p:sp>
        <p:nvSpPr>
          <p:cNvPr id="8" name="Content Placeholder 2"/>
          <p:cNvSpPr txBox="1">
            <a:spLocks/>
          </p:cNvSpPr>
          <p:nvPr/>
        </p:nvSpPr>
        <p:spPr bwMode="auto">
          <a:xfrm>
            <a:off x="938213" y="927100"/>
            <a:ext cx="8001000" cy="5634038"/>
          </a:xfrm>
          <a:prstGeom prst="rect">
            <a:avLst/>
          </a:prstGeom>
          <a:noFill/>
          <a:ln w="9525">
            <a:noFill/>
            <a:miter lim="800000"/>
            <a:headEnd/>
            <a:tailEnd/>
          </a:ln>
        </p:spPr>
        <p:txBody>
          <a:bodyPr/>
          <a:lstStyle/>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a:p>
            <a:pPr marL="742950" lvl="2" indent="-285750" eaLnBrk="0" hangingPunct="0">
              <a:spcBef>
                <a:spcPct val="20000"/>
              </a:spcBef>
              <a:buSzPct val="100000"/>
              <a:buFont typeface="Arial" pitchFamily="34" charset="0"/>
              <a:buChar char="•"/>
              <a:defRPr/>
            </a:pPr>
            <a:endParaRPr lang="en-US" sz="2000" kern="0" dirty="0">
              <a:solidFill>
                <a:srgbClr val="000000"/>
              </a:solidFill>
              <a:latin typeface="Arial"/>
            </a:endParaRPr>
          </a:p>
        </p:txBody>
      </p:sp>
      <p:sp>
        <p:nvSpPr>
          <p:cNvPr id="18437" name="TextBox 4"/>
          <p:cNvSpPr txBox="1">
            <a:spLocks noChangeArrowheads="1"/>
          </p:cNvSpPr>
          <p:nvPr/>
        </p:nvSpPr>
        <p:spPr bwMode="auto">
          <a:xfrm>
            <a:off x="849313" y="152400"/>
            <a:ext cx="8294687" cy="523220"/>
          </a:xfrm>
          <a:prstGeom prst="rect">
            <a:avLst/>
          </a:prstGeom>
          <a:noFill/>
          <a:ln w="9525">
            <a:noFill/>
            <a:miter lim="800000"/>
            <a:headEnd/>
            <a:tailEnd/>
          </a:ln>
        </p:spPr>
        <p:txBody>
          <a:bodyPr>
            <a:spAutoFit/>
          </a:bodyPr>
          <a:lstStyle/>
          <a:p>
            <a:pPr algn="ctr"/>
            <a:r>
              <a:rPr lang="en-US" sz="2800" dirty="0" smtClean="0"/>
              <a:t>Revisions &amp; Data Management </a:t>
            </a:r>
            <a:endParaRPr lang="en-US" sz="2000" dirty="0">
              <a:latin typeface="Calibri" pitchFamily="34" charset="0"/>
            </a:endParaRPr>
          </a:p>
        </p:txBody>
      </p:sp>
      <p:sp>
        <p:nvSpPr>
          <p:cNvPr id="9" name="Rectangle 8"/>
          <p:cNvSpPr/>
          <p:nvPr/>
        </p:nvSpPr>
        <p:spPr>
          <a:xfrm>
            <a:off x="762000" y="838200"/>
            <a:ext cx="8001000" cy="5262979"/>
          </a:xfrm>
          <a:prstGeom prst="rect">
            <a:avLst/>
          </a:prstGeom>
        </p:spPr>
        <p:txBody>
          <a:bodyPr wrap="square">
            <a:spAutoFit/>
          </a:bodyPr>
          <a:lstStyle/>
          <a:p>
            <a:pPr marL="419100" indent="-419100" defTabSz="914400">
              <a:spcBef>
                <a:spcPts val="900"/>
              </a:spcBef>
              <a:buClr>
                <a:schemeClr val="hlink"/>
              </a:buClr>
              <a:buSzTx/>
              <a:buFont typeface="Wingdings" pitchFamily="2" charset="2"/>
              <a:buAutoNum type="arabicParenR" startAt="28"/>
            </a:pPr>
            <a:r>
              <a:rPr lang="en-US" b="1" dirty="0">
                <a:solidFill>
                  <a:srgbClr val="000000"/>
                </a:solidFill>
              </a:rPr>
              <a:t>Incorporate authorized changes in a timely manner, recording the effects of such changes in budgets and schedules. In the directed effort prior to negotiation of a change, base such revisions on the amount estimated and budgeted to the program organizations.</a:t>
            </a:r>
          </a:p>
          <a:p>
            <a:pPr marL="419100" indent="-419100" defTabSz="914400">
              <a:spcBef>
                <a:spcPts val="900"/>
              </a:spcBef>
              <a:buClr>
                <a:schemeClr val="hlink"/>
              </a:buClr>
              <a:buSzTx/>
              <a:buFont typeface="Wingdings" pitchFamily="2" charset="2"/>
              <a:buAutoNum type="arabicParenR" startAt="28"/>
            </a:pPr>
            <a:r>
              <a:rPr lang="en-US" b="1" dirty="0">
                <a:solidFill>
                  <a:srgbClr val="000000"/>
                </a:solidFill>
              </a:rPr>
              <a:t>Reconcile current budgets to prior budgets in terms of changes to the authorized work and internal replanning in the detail needed by management for effective control.</a:t>
            </a:r>
          </a:p>
          <a:p>
            <a:pPr marL="419100" indent="-419100" defTabSz="914400">
              <a:spcBef>
                <a:spcPts val="900"/>
              </a:spcBef>
              <a:buClr>
                <a:schemeClr val="hlink"/>
              </a:buClr>
              <a:buSzTx/>
              <a:buFont typeface="Wingdings" pitchFamily="2" charset="2"/>
              <a:buAutoNum type="arabicParenR" startAt="28"/>
            </a:pPr>
            <a:r>
              <a:rPr lang="en-US" b="1" dirty="0">
                <a:solidFill>
                  <a:srgbClr val="000000"/>
                </a:solidFill>
              </a:rPr>
              <a:t>Control retroactive changes to records pertaining to work performed that would change previously reported amounts for actual costs, earned value, or budgets. Adjustments should be made only for correction of errors, routine accounting adjustments, effects of customer or management directed changes, or to improve the baseline integrity and accuracy of performance measurement data.</a:t>
            </a:r>
          </a:p>
          <a:p>
            <a:pPr marL="419100" indent="-419100" defTabSz="914400">
              <a:spcBef>
                <a:spcPts val="900"/>
              </a:spcBef>
              <a:buClr>
                <a:schemeClr val="hlink"/>
              </a:buClr>
              <a:buSzTx/>
              <a:buFont typeface="Wingdings" pitchFamily="2" charset="2"/>
              <a:buAutoNum type="arabicParenR" startAt="28"/>
            </a:pPr>
            <a:r>
              <a:rPr lang="en-US" b="1" dirty="0">
                <a:solidFill>
                  <a:srgbClr val="000000"/>
                </a:solidFill>
              </a:rPr>
              <a:t>Prevent revisions to the program budget except for authorized changes.</a:t>
            </a:r>
          </a:p>
          <a:p>
            <a:pPr marL="419100" indent="-419100" defTabSz="914400">
              <a:spcBef>
                <a:spcPts val="900"/>
              </a:spcBef>
              <a:buClr>
                <a:schemeClr val="hlink"/>
              </a:buClr>
              <a:buSzTx/>
              <a:buFont typeface="Wingdings" pitchFamily="2" charset="2"/>
              <a:buAutoNum type="arabicParenR" startAt="28"/>
            </a:pPr>
            <a:r>
              <a:rPr lang="en-US" b="1" dirty="0">
                <a:solidFill>
                  <a:srgbClr val="000000"/>
                </a:solidFill>
              </a:rPr>
              <a:t>Document changes to the performance measurement baseline.</a:t>
            </a:r>
          </a:p>
        </p:txBody>
      </p:sp>
      <p:sp>
        <p:nvSpPr>
          <p:cNvPr id="10" name="Footer Placeholder 9"/>
          <p:cNvSpPr>
            <a:spLocks noGrp="1"/>
          </p:cNvSpPr>
          <p:nvPr>
            <p:ph type="ftr" sz="quarter" idx="11"/>
          </p:nvPr>
        </p:nvSpPr>
        <p:spPr>
          <a:xfrm>
            <a:off x="2667000" y="6553200"/>
            <a:ext cx="4843462" cy="228600"/>
          </a:xfrm>
        </p:spPr>
        <p:txBody>
          <a:bodyPr/>
          <a:lstStyle/>
          <a:p>
            <a:pPr>
              <a:defRPr/>
            </a:pPr>
            <a:r>
              <a:rPr lang="en-US" dirty="0" smtClean="0"/>
              <a:t>Source:  ANSI/EIA-748-B, </a:t>
            </a:r>
            <a:r>
              <a:rPr lang="en-US" i="1" dirty="0" smtClean="0"/>
              <a:t>Earned Value Management Systems, </a:t>
            </a:r>
            <a:r>
              <a:rPr lang="en-US" dirty="0" smtClean="0"/>
              <a:t>2007</a:t>
            </a:r>
            <a:endParaRPr lang="en-US" dirty="0"/>
          </a:p>
        </p:txBody>
      </p:sp>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harts">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r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hart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rt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rt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rt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rt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rt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rt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1511</TotalTime>
  <Words>1332</Words>
  <Application>Microsoft Office PowerPoint</Application>
  <PresentationFormat>On-screen Show (4:3)</PresentationFormat>
  <Paragraphs>79</Paragraphs>
  <Slides>8</Slides>
  <Notes>1</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8</vt:i4>
      </vt:variant>
    </vt:vector>
  </HeadingPairs>
  <TitlesOfParts>
    <vt:vector size="11" baseType="lpstr">
      <vt:lpstr>Office Theme</vt:lpstr>
      <vt:lpstr>Charts</vt:lpstr>
      <vt:lpstr>Photo Editor Photo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NASA/GSFC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ICESat-2</dc:creator>
  <cp:lastModifiedBy>Jack Chapman</cp:lastModifiedBy>
  <cp:revision>116</cp:revision>
  <cp:lastPrinted>2011-06-13T17:47:34Z</cp:lastPrinted>
  <dcterms:created xsi:type="dcterms:W3CDTF">2011-06-08T18:14:05Z</dcterms:created>
  <dcterms:modified xsi:type="dcterms:W3CDTF">2012-03-19T12:12:32Z</dcterms:modified>
</cp:coreProperties>
</file>